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app0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package/2006/relationships/metadata/extended-properties" Target="docProps/app0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5" r:id="rId10"/>
    <p:sldId id="266" r:id="rId11"/>
    <p:sldId id="268" r:id="rId12"/>
    <p:sldId id="270" r:id="rId13"/>
    <p:sldId id="271" r:id="rId14"/>
    <p:sldId id="272" r:id="rId15"/>
    <p:sldId id="273" r:id="rId16"/>
    <p:sldId id="275" r:id="rId17"/>
    <p:sldId id="276" r:id="rId18"/>
    <p:sldId id="277" r:id="rId19"/>
    <p:sldId id="278" r:id="rId20"/>
    <p:sldId id="279" r:id="rId21"/>
    <p:sldId id="281" r:id="rId22"/>
    <p:sldId id="282" r:id="rId23"/>
    <p:sldId id="283" r:id="rId24"/>
    <p:sldId id="284" r:id="rId25"/>
    <p:sldId id="285" r:id="rId26"/>
    <p:sldId id="286" r:id="rId27"/>
    <p:sldId id="287" r:id="rId28"/>
    <p:sldId id="288" r:id="rId29"/>
    <p:sldId id="289" r:id="rId30"/>
    <p:sldId id="290" r:id="rId31"/>
    <p:sldId id="291" r:id="rId32"/>
    <p:sldId id="292" r:id="rId33"/>
    <p:sldId id="293" r:id="rId34"/>
    <p:sldId id="294" r:id="rId35"/>
    <p:sldId id="295" r:id="rId36"/>
    <p:sldId id="296" r:id="rId37"/>
    <p:sldId id="297" r:id="rId38"/>
    <p:sldId id="298" r:id="rId39"/>
    <p:sldId id="299" r:id="rId40"/>
    <p:sldId id="302" r:id="rId41"/>
    <p:sldId id="303" r:id="rId42"/>
    <p:sldId id="304" r:id="rId43"/>
    <p:sldId id="305" r:id="rId44"/>
    <p:sldId id="307" r:id="rId45"/>
    <p:sldId id="308" r:id="rId46"/>
    <p:sldId id="309" r:id="rId47"/>
    <p:sldId id="310" r:id="rId48"/>
    <p:sldId id="312" r:id="rId49"/>
    <p:sldId id="313" r:id="rId50"/>
    <p:sldId id="314" r:id="rId51"/>
    <p:sldId id="315" r:id="rId52"/>
    <p:sldId id="316" r:id="rId53"/>
    <p:sldId id="318" r:id="rId54"/>
    <p:sldId id="319" r:id="rId55"/>
    <p:sldId id="320" r:id="rId56"/>
    <p:sldId id="321" r:id="rId57"/>
    <p:sldId id="322" r:id="rId58"/>
    <p:sldId id="323" r:id="rId59"/>
    <p:sldId id="325" r:id="rId60"/>
    <p:sldId id="326" r:id="rId61"/>
    <p:sldId id="327" r:id="rId62"/>
    <p:sldId id="328" r:id="rId63"/>
    <p:sldId id="329" r:id="rId64"/>
    <p:sldId id="330" r:id="rId65"/>
    <p:sldId id="331" r:id="rId66"/>
    <p:sldId id="332" r:id="rId67"/>
    <p:sldId id="333" r:id="rId68"/>
    <p:sldId id="334" r:id="rId69"/>
    <p:sldId id="336" r:id="rId70"/>
    <p:sldId id="337" r:id="rId71"/>
    <p:sldId id="338" r:id="rId72"/>
    <p:sldId id="339" r:id="rId73"/>
    <p:sldId id="341" r:id="rId74"/>
    <p:sldId id="342" r:id="rId75"/>
    <p:sldId id="343" r:id="rId76"/>
    <p:sldId id="344" r:id="rId77"/>
    <p:sldId id="345" r:id="rId78"/>
    <p:sldId id="346" r:id="rId79"/>
    <p:sldId id="347" r:id="rId80"/>
    <p:sldId id="348" r:id="rId81"/>
    <p:sldId id="349" r:id="rId82"/>
    <p:sldId id="350" r:id="rId83"/>
    <p:sldId id="351" r:id="rId84"/>
    <p:sldId id="352" r:id="rId85"/>
    <p:sldId id="353" r:id="rId86"/>
    <p:sldId id="354" r:id="rId87"/>
    <p:sldId id="355" r:id="rId88"/>
    <p:sldId id="356" r:id="rId89"/>
    <p:sldId id="357" r:id="rId90"/>
    <p:sldId id="359" r:id="rId91"/>
    <p:sldId id="360" r:id="rId92"/>
    <p:sldId id="361" r:id="rId93"/>
    <p:sldId id="362" r:id="rId94"/>
    <p:sldId id="363" r:id="rId95"/>
    <p:sldId id="364" r:id="rId96"/>
    <p:sldId id="365" r:id="rId97"/>
    <p:sldId id="367" r:id="rId98"/>
    <p:sldId id="368" r:id="rId99"/>
    <p:sldId id="369" r:id="rId100"/>
    <p:sldId id="370" r:id="rId101"/>
    <p:sldId id="371" r:id="rId102"/>
    <p:sldId id="372" r:id="rId103"/>
    <p:sldId id="373" r:id="rId104"/>
    <p:sldId id="374" r:id="rId105"/>
    <p:sldId id="375" r:id="rId106"/>
    <p:sldId id="376" r:id="rId10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1D6FF"/>
    <a:srgbClr val="62DBD8"/>
    <a:srgbClr val="99CC00"/>
    <a:srgbClr val="99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3" autoAdjust="0"/>
    <p:restoredTop sz="94711" autoAdjust="0"/>
  </p:normalViewPr>
  <p:slideViewPr>
    <p:cSldViewPr snapToGrid="0" snapToObjects="1">
      <p:cViewPr varScale="1">
        <p:scale>
          <a:sx n="106" d="100"/>
          <a:sy n="106" d="100"/>
        </p:scale>
        <p:origin x="672" y="10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110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viewProps" Target="viewProp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98286" y="2583540"/>
            <a:ext cx="10566400" cy="1681159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98286" y="4601029"/>
            <a:ext cx="10566400" cy="1411508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52400" y="6485768"/>
            <a:ext cx="2743200" cy="365125"/>
          </a:xfrm>
        </p:spPr>
        <p:txBody>
          <a:bodyPr/>
          <a:lstStyle/>
          <a:p>
            <a:fld id="{241EB5C9-1307-BA42-ABA2-0BC069CD8E7F}" type="datetimeFigureOut">
              <a:rPr lang="en-US" smtClean="0"/>
              <a:t>8/27/2018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485769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361714" y="6485767"/>
            <a:ext cx="2743200" cy="365125"/>
          </a:xfr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1529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28172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1321254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41309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8/27/2018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188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915" y="145939"/>
            <a:ext cx="8828314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8/27/2018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0397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8/27/2018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7082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667933"/>
            <a:ext cx="11393714" cy="4734057"/>
          </a:xfrm>
        </p:spPr>
        <p:txBody>
          <a:bodyPr/>
          <a:lstStyle>
            <a:lvl1pPr>
              <a:lnSpc>
                <a:spcPct val="108000"/>
              </a:lnSpc>
              <a:spcBef>
                <a:spcPts val="0"/>
              </a:spcBef>
              <a:spcAft>
                <a:spcPts val="400"/>
              </a:spcAft>
              <a:defRPr>
                <a:solidFill>
                  <a:schemeClr val="bg1"/>
                </a:solidFill>
              </a:defRPr>
            </a:lvl1pPr>
            <a:lvl2pPr>
              <a:lnSpc>
                <a:spcPct val="108000"/>
              </a:lnSpc>
              <a:spcBef>
                <a:spcPts val="0"/>
              </a:spcBef>
              <a:spcAft>
                <a:spcPts val="400"/>
              </a:spcAft>
              <a:defRPr>
                <a:solidFill>
                  <a:schemeClr val="bg1"/>
                </a:solidFill>
              </a:defRPr>
            </a:lvl2pPr>
            <a:lvl3pPr>
              <a:lnSpc>
                <a:spcPct val="108000"/>
              </a:lnSpc>
              <a:spcBef>
                <a:spcPts val="0"/>
              </a:spcBef>
              <a:spcAft>
                <a:spcPts val="400"/>
              </a:spcAft>
              <a:defRPr>
                <a:solidFill>
                  <a:schemeClr val="bg1"/>
                </a:solidFill>
                <a:latin typeface="Consolas" panose="020B0609020204030204" pitchFamily="49" charset="0"/>
              </a:defRPr>
            </a:lvl3pPr>
            <a:lvl4pPr>
              <a:lnSpc>
                <a:spcPct val="108000"/>
              </a:lnSpc>
              <a:spcBef>
                <a:spcPts val="0"/>
              </a:spcBef>
              <a:spcAft>
                <a:spcPts val="400"/>
              </a:spcAft>
              <a:defRPr>
                <a:solidFill>
                  <a:schemeClr val="bg1"/>
                </a:solidFill>
                <a:latin typeface="Consolas" panose="020B0609020204030204" pitchFamily="49" charset="0"/>
              </a:defRPr>
            </a:lvl4pPr>
            <a:lvl5pPr>
              <a:lnSpc>
                <a:spcPct val="108000"/>
              </a:lnSpc>
              <a:spcBef>
                <a:spcPts val="0"/>
              </a:spcBef>
              <a:spcAft>
                <a:spcPts val="400"/>
              </a:spcAft>
              <a:defRPr>
                <a:solidFill>
                  <a:schemeClr val="bg1"/>
                </a:solidFill>
                <a:latin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00B4B0"/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8/27/2018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B4B0"/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48697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00B4B0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7224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08000"/>
              </a:lnSpc>
              <a:spcBef>
                <a:spcPts val="0"/>
              </a:spcBef>
              <a:spcAft>
                <a:spcPts val="400"/>
              </a:spcAft>
              <a:defRPr/>
            </a:lvl1pPr>
            <a:lvl2pPr>
              <a:lnSpc>
                <a:spcPct val="108000"/>
              </a:lnSpc>
              <a:spcBef>
                <a:spcPts val="0"/>
              </a:spcBef>
              <a:spcAft>
                <a:spcPts val="400"/>
              </a:spcAft>
              <a:defRPr/>
            </a:lvl2pPr>
            <a:lvl3pPr>
              <a:lnSpc>
                <a:spcPct val="108000"/>
              </a:lnSpc>
              <a:spcBef>
                <a:spcPts val="0"/>
              </a:spcBef>
              <a:spcAft>
                <a:spcPts val="400"/>
              </a:spcAft>
              <a:defRPr/>
            </a:lvl3pPr>
            <a:lvl4pPr>
              <a:lnSpc>
                <a:spcPct val="108000"/>
              </a:lnSpc>
              <a:spcBef>
                <a:spcPts val="0"/>
              </a:spcBef>
              <a:spcAft>
                <a:spcPts val="400"/>
              </a:spcAft>
              <a:defRPr/>
            </a:lvl4pPr>
            <a:lvl5pPr>
              <a:lnSpc>
                <a:spcPct val="108000"/>
              </a:lnSpc>
              <a:spcBef>
                <a:spcPts val="0"/>
              </a:spcBef>
              <a:spcAft>
                <a:spcPts val="400"/>
              </a:spcAft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00B4B0"/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8/27/2018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B4B0"/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48697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00B4B0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1747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8/27/2018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8221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06400" y="1354666"/>
            <a:ext cx="5613400" cy="5046134"/>
          </a:xfrm>
        </p:spPr>
        <p:txBody>
          <a:bodyPr/>
          <a:lstStyle>
            <a:lvl1pPr>
              <a:lnSpc>
                <a:spcPct val="108000"/>
              </a:lnSpc>
              <a:spcBef>
                <a:spcPts val="0"/>
              </a:spcBef>
              <a:spcAft>
                <a:spcPts val="400"/>
              </a:spcAft>
              <a:defRPr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  <a:lvl2pPr>
              <a:lnSpc>
                <a:spcPct val="108000"/>
              </a:lnSpc>
              <a:spcBef>
                <a:spcPts val="0"/>
              </a:spcBef>
              <a:spcAft>
                <a:spcPts val="400"/>
              </a:spcAft>
              <a:defRPr>
                <a:solidFill>
                  <a:schemeClr val="accent4">
                    <a:lumMod val="60000"/>
                    <a:lumOff val="40000"/>
                  </a:schemeClr>
                </a:solidFill>
              </a:defRPr>
            </a:lvl2pPr>
            <a:lvl3pPr>
              <a:lnSpc>
                <a:spcPct val="108000"/>
              </a:lnSpc>
              <a:spcBef>
                <a:spcPts val="0"/>
              </a:spcBef>
              <a:spcAft>
                <a:spcPts val="400"/>
              </a:spcAft>
              <a:defRPr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defRPr>
            </a:lvl3pPr>
            <a:lvl4pPr>
              <a:lnSpc>
                <a:spcPct val="108000"/>
              </a:lnSpc>
              <a:spcBef>
                <a:spcPts val="0"/>
              </a:spcBef>
              <a:spcAft>
                <a:spcPts val="400"/>
              </a:spcAft>
              <a:defRPr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defRPr>
            </a:lvl4pPr>
            <a:lvl5pPr>
              <a:lnSpc>
                <a:spcPct val="108000"/>
              </a:lnSpc>
              <a:spcBef>
                <a:spcPts val="0"/>
              </a:spcBef>
              <a:spcAft>
                <a:spcPts val="400"/>
              </a:spcAft>
              <a:defRPr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199" y="1354666"/>
            <a:ext cx="5469467" cy="5046134"/>
          </a:xfrm>
        </p:spPr>
        <p:txBody>
          <a:bodyPr/>
          <a:lstStyle>
            <a:lvl1pPr>
              <a:lnSpc>
                <a:spcPct val="108000"/>
              </a:lnSpc>
              <a:spcBef>
                <a:spcPts val="0"/>
              </a:spcBef>
              <a:spcAft>
                <a:spcPts val="400"/>
              </a:spcAft>
              <a:defRPr/>
            </a:lvl1pPr>
            <a:lvl2pPr>
              <a:lnSpc>
                <a:spcPct val="108000"/>
              </a:lnSpc>
              <a:spcBef>
                <a:spcPts val="0"/>
              </a:spcBef>
              <a:spcAft>
                <a:spcPts val="400"/>
              </a:spcAft>
              <a:defRPr/>
            </a:lvl2pPr>
            <a:lvl3pPr>
              <a:lnSpc>
                <a:spcPct val="108000"/>
              </a:lnSpc>
              <a:spcBef>
                <a:spcPts val="0"/>
              </a:spcBef>
              <a:spcAft>
                <a:spcPts val="400"/>
              </a:spcAft>
              <a:defRPr>
                <a:latin typeface="Consolas" panose="020B0609020204030204" pitchFamily="49" charset="0"/>
              </a:defRPr>
            </a:lvl3pPr>
            <a:lvl4pPr>
              <a:lnSpc>
                <a:spcPct val="108000"/>
              </a:lnSpc>
              <a:spcBef>
                <a:spcPts val="0"/>
              </a:spcBef>
              <a:spcAft>
                <a:spcPts val="400"/>
              </a:spcAft>
              <a:defRPr>
                <a:latin typeface="Consolas" panose="020B0609020204030204" pitchFamily="49" charset="0"/>
              </a:defRPr>
            </a:lvl4pPr>
            <a:lvl5pPr>
              <a:lnSpc>
                <a:spcPct val="108000"/>
              </a:lnSpc>
              <a:spcBef>
                <a:spcPts val="0"/>
              </a:spcBef>
              <a:spcAft>
                <a:spcPts val="400"/>
              </a:spcAft>
              <a:defRPr>
                <a:latin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8/27/2018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4295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5555"/>
            <a:ext cx="10151533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81000" y="1444096"/>
            <a:ext cx="5616575" cy="823912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1000" y="2268007"/>
            <a:ext cx="5616575" cy="401425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444096"/>
            <a:ext cx="5638800" cy="823912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199" y="2268007"/>
            <a:ext cx="5616575" cy="401425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8/27/2018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5501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915" y="145939"/>
            <a:ext cx="8828314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00B4B0"/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8/27/2018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B4B0"/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48697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00B4B0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2891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8/27/2018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0627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2858" y="457200"/>
            <a:ext cx="440916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1465946"/>
            <a:ext cx="6602412" cy="47171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2858" y="2057399"/>
            <a:ext cx="4409168" cy="41256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8/27/2018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4404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microsoft.com/office/2007/relationships/hdphoto" Target="../media/hdphoto1.wdp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B181B"/>
            </a:gs>
            <a:gs pos="38000">
              <a:srgbClr val="003736"/>
            </a:gs>
            <a:gs pos="71000">
              <a:srgbClr val="004C4A"/>
            </a:gs>
            <a:gs pos="100000">
              <a:srgbClr val="006C69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EB10F8D2-468C-4CB1-B14E-CC8BBA8A50BB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duotone>
              <a:prstClr val="black"/>
              <a:srgbClr val="006666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38490"/>
          <a:stretch/>
        </p:blipFill>
        <p:spPr>
          <a:xfrm>
            <a:off x="0" y="0"/>
            <a:ext cx="3168566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C9F7B5B-4283-43A6-A718-5CC0B465A8DD}"/>
              </a:ext>
            </a:extLst>
          </p:cNvPr>
          <p:cNvSpPr/>
          <p:nvPr/>
        </p:nvSpPr>
        <p:spPr>
          <a:xfrm>
            <a:off x="0" y="0"/>
            <a:ext cx="12192000" cy="6852101"/>
          </a:xfrm>
          <a:prstGeom prst="rect">
            <a:avLst/>
          </a:prstGeom>
          <a:gradFill>
            <a:gsLst>
              <a:gs pos="0">
                <a:srgbClr val="0B181B">
                  <a:alpha val="70000"/>
                </a:srgbClr>
              </a:gs>
              <a:gs pos="38000">
                <a:srgbClr val="003736">
                  <a:alpha val="85000"/>
                </a:srgbClr>
              </a:gs>
              <a:gs pos="71000">
                <a:srgbClr val="004C4A"/>
              </a:gs>
              <a:gs pos="100000">
                <a:srgbClr val="006C69"/>
              </a:gs>
            </a:gsLst>
            <a:lin ang="27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06400" y="6770"/>
            <a:ext cx="10049933" cy="12341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6400" y="1625601"/>
            <a:ext cx="11393714" cy="47763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56042" y="64869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00B4B0"/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8/27/2018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48697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00B4B0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49228" y="64869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B4B0"/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1BF5BF9-40E5-48A0-A7C1-FDEBC15CBF73}"/>
              </a:ext>
            </a:extLst>
          </p:cNvPr>
          <p:cNvCxnSpPr/>
          <p:nvPr/>
        </p:nvCxnSpPr>
        <p:spPr>
          <a:xfrm>
            <a:off x="0" y="6486976"/>
            <a:ext cx="12192000" cy="0"/>
          </a:xfrm>
          <a:prstGeom prst="line">
            <a:avLst/>
          </a:prstGeom>
          <a:ln w="12700">
            <a:solidFill>
              <a:srgbClr val="00B4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6D9D6532-6138-406D-8115-7BAFD8D73FEB}"/>
              </a:ext>
            </a:extLst>
          </p:cNvPr>
          <p:cNvPicPr>
            <a:picLocks noChangeAspect="1"/>
          </p:cNvPicPr>
          <p:nvPr/>
        </p:nvPicPr>
        <p:blipFill>
          <a:blip r:embed="rId1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4133" y="96294"/>
            <a:ext cx="1165981" cy="1229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8511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Consolas" panose="020B0609020204030204" pitchFamily="49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Consolas" panose="020B0609020204030204" pitchFamily="49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Consolas" panose="020B0609020204030204" pitchFamily="49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hyperlink" Target="http://rpubs.com/RobinLovelace/83834" TargetMode="Externa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hyperlink" Target="http://docs.ggplot2.org/" TargetMode="Externa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2130426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en-US" dirty="0"/>
              <a:t>Data Analytics – Lesson 19 </a:t>
            </a:r>
            <a:r>
              <a:rPr dirty="0"/>
              <a:t>Mapping &amp; Population Analy</a:t>
            </a:r>
            <a:r>
              <a:rPr lang="en-US" dirty="0"/>
              <a:t>s</a:t>
            </a:r>
            <a:r>
              <a:rPr dirty="0"/>
              <a:t>is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95600" y="3886200"/>
            <a:ext cx="6400800" cy="1752600"/>
          </a:xfrm>
        </p:spPr>
        <p:txBody>
          <a:bodyPr/>
          <a:lstStyle/>
          <a:p>
            <a:br>
              <a:rPr dirty="0"/>
            </a:br>
            <a:br>
              <a:rPr dirty="0"/>
            </a:br>
            <a:r>
              <a:rPr dirty="0"/>
              <a:t>Dr. Jeffrey Strickland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t>8/27/2018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8E3B7-6B3F-4F55-ABFD-DC7EC53D17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Visualize the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346075" lvl="1" indent="-342900">
              <a:buFont typeface="Arial" panose="020B0604020202020204" pitchFamily="34" charset="0"/>
              <a:buChar char="•"/>
            </a:pPr>
            <a:r>
              <a:rPr dirty="0"/>
              <a:t>Now we have seen something of the structure of spatial objects in R, let us look at plotting them.</a:t>
            </a:r>
          </a:p>
          <a:p>
            <a:pPr marL="346075" lvl="1" indent="-342900">
              <a:buFont typeface="Arial" panose="020B0604020202020204" pitchFamily="34" charset="0"/>
              <a:buChar char="•"/>
            </a:pPr>
            <a:r>
              <a:rPr dirty="0"/>
              <a:t>Note, that plots use the geometry data, contained primarily in the @polygons slot.</a:t>
            </a:r>
          </a:p>
          <a:p>
            <a:pPr marL="1270000" indent="0">
              <a:buNone/>
            </a:pPr>
            <a:r>
              <a:rPr sz="2400" b="1" dirty="0">
                <a:solidFill>
                  <a:srgbClr val="99FF99"/>
                </a:solidFill>
                <a:latin typeface="Consolas" panose="020B0609020204030204" pitchFamily="49" charset="0"/>
              </a:rPr>
              <a:t>plot</a:t>
            </a:r>
            <a:r>
              <a:rPr sz="2400" dirty="0">
                <a:solidFill>
                  <a:schemeClr val="bg1"/>
                </a:solidFill>
                <a:latin typeface="Consolas" panose="020B0609020204030204" pitchFamily="49" charset="0"/>
              </a:rPr>
              <a:t>(</a:t>
            </a:r>
            <a:r>
              <a:rPr sz="2400" dirty="0" err="1">
                <a:solidFill>
                  <a:schemeClr val="bg1"/>
                </a:solidFill>
                <a:latin typeface="Consolas" panose="020B0609020204030204" pitchFamily="49" charset="0"/>
              </a:rPr>
              <a:t>lnd</a:t>
            </a:r>
            <a:r>
              <a:rPr sz="2400" dirty="0">
                <a:solidFill>
                  <a:schemeClr val="bg1"/>
                </a:solidFill>
                <a:latin typeface="Consolas" panose="020B0609020204030204" pitchFamily="49" charset="0"/>
              </a:rPr>
              <a:t>)</a:t>
            </a:r>
          </a:p>
        </p:txBody>
      </p:sp>
      <p:pic>
        <p:nvPicPr>
          <p:cNvPr id="5" name="Content Placeholder 4" descr="spatial_mapping_render_final_files/figure-pptx/unnamed-chunk-9-1.png">
            <a:extLst>
              <a:ext uri="{FF2B5EF4-FFF2-40B4-BE49-F238E27FC236}">
                <a16:creationId xmlns:a16="http://schemas.microsoft.com/office/drawing/2014/main" id="{9D23C487-E858-4216-BCE7-C5B8F7E04DC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tretch/>
        </p:blipFill>
        <p:spPr bwMode="auto">
          <a:xfrm>
            <a:off x="6172200" y="2054490"/>
            <a:ext cx="5468938" cy="3645958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149792-84B1-4B85-93D3-973982EC3F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Advanced Task: Faceting for Maps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dirty="0"/>
              <a:t>The below code demonstrates how to read in the necessary data for this task and ‘tidy’ it up.</a:t>
            </a:r>
          </a:p>
          <a:p>
            <a:pPr lvl="1"/>
            <a:r>
              <a:rPr dirty="0"/>
              <a:t>The data file contains historic population values between 1801 and 2001 for London, again from the London data store.</a:t>
            </a:r>
          </a:p>
          <a:p>
            <a:pPr lvl="1"/>
            <a:r>
              <a:rPr dirty="0"/>
              <a:t>We tidy the data so that the columns become rows.</a:t>
            </a:r>
          </a:p>
          <a:p>
            <a:pPr lvl="1"/>
            <a:r>
              <a:rPr dirty="0"/>
              <a:t>In other words, we convert the data from ‘fiat’ to ‘long’ format.</a:t>
            </a:r>
          </a:p>
          <a:p>
            <a:pPr lvl="1"/>
            <a:r>
              <a:rPr dirty="0"/>
              <a:t>This is the form required by </a:t>
            </a:r>
            <a:r>
              <a:rPr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ggplot2</a:t>
            </a:r>
            <a:r>
              <a:rPr dirty="0"/>
              <a:t> for faceting graphics:</a:t>
            </a:r>
          </a:p>
          <a:p>
            <a:pPr lvl="1"/>
            <a:r>
              <a:rPr dirty="0"/>
              <a:t>the date of the population survey becomes a variable in its own right, rather than being strung-out over many columns.</a:t>
            </a: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390DE0-2075-4DBA-B284-E5E1FB454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Tidy up the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61963" indent="0">
              <a:buNone/>
            </a:pPr>
            <a:r>
              <a:rPr sz="1800" dirty="0">
                <a:latin typeface="Consolas" panose="020B0609020204030204" pitchFamily="49" charset="0"/>
              </a:rPr>
              <a:t>london_data &lt;-</a:t>
            </a:r>
            <a:r>
              <a:rPr sz="1800" dirty="0">
                <a:solidFill>
                  <a:srgbClr val="4070A0"/>
                </a:solidFill>
                <a:latin typeface="Consolas" panose="020B0609020204030204" pitchFamily="49" charset="0"/>
              </a:rPr>
              <a:t> </a:t>
            </a:r>
            <a:r>
              <a:rPr sz="1800" b="1" dirty="0">
                <a:solidFill>
                  <a:srgbClr val="99FF99"/>
                </a:solidFill>
                <a:latin typeface="Consolas" panose="020B0609020204030204" pitchFamily="49" charset="0"/>
              </a:rPr>
              <a:t>read.csv</a:t>
            </a:r>
            <a:r>
              <a:rPr sz="1800" dirty="0">
                <a:latin typeface="Consolas" panose="020B0609020204030204" pitchFamily="49" charset="0"/>
              </a:rPr>
              <a:t>(</a:t>
            </a:r>
            <a:r>
              <a:rPr sz="1800" dirty="0">
                <a:solidFill>
                  <a:srgbClr val="61D6FF"/>
                </a:solidFill>
                <a:latin typeface="Consolas" panose="020B0609020204030204" pitchFamily="49" charset="0"/>
              </a:rPr>
              <a:t>"C:/Users/jeff/Documents/Crime Analysis/Creating-maps-in-R-master/data/census-historic-population-borough.csv"</a:t>
            </a:r>
            <a:r>
              <a:rPr sz="1800" dirty="0">
                <a:latin typeface="Consolas" panose="020B0609020204030204" pitchFamily="49" charset="0"/>
              </a:rPr>
              <a:t>)  </a:t>
            </a:r>
            <a:br>
              <a:rPr dirty="0">
                <a:latin typeface="Consolas" panose="020B0609020204030204" pitchFamily="49" charset="0"/>
              </a:rPr>
            </a:br>
            <a:r>
              <a:rPr sz="1800" b="1" dirty="0">
                <a:solidFill>
                  <a:srgbClr val="99FF99"/>
                </a:solidFill>
                <a:latin typeface="Consolas" panose="020B0609020204030204" pitchFamily="49" charset="0"/>
              </a:rPr>
              <a:t>library</a:t>
            </a:r>
            <a:r>
              <a:rPr sz="1800" dirty="0">
                <a:latin typeface="Consolas" panose="020B0609020204030204" pitchFamily="49" charset="0"/>
              </a:rPr>
              <a:t>(</a:t>
            </a:r>
            <a:r>
              <a:rPr sz="1800" dirty="0" err="1">
                <a:latin typeface="Consolas" panose="020B0609020204030204" pitchFamily="49" charset="0"/>
              </a:rPr>
              <a:t>tidyr</a:t>
            </a:r>
            <a:r>
              <a:rPr sz="1800" dirty="0">
                <a:latin typeface="Consolas" panose="020B0609020204030204" pitchFamily="49" charset="0"/>
              </a:rPr>
              <a:t>) </a:t>
            </a:r>
            <a:r>
              <a:rPr sz="1800" i="1" dirty="0">
                <a:solidFill>
                  <a:srgbClr val="99CC00"/>
                </a:solidFill>
                <a:latin typeface="Consolas" panose="020B0609020204030204" pitchFamily="49" charset="0"/>
              </a:rPr>
              <a:t># if not install it, or skip the next two steps </a:t>
            </a:r>
            <a:br>
              <a:rPr dirty="0">
                <a:solidFill>
                  <a:srgbClr val="99CC00"/>
                </a:solidFill>
                <a:latin typeface="Consolas" panose="020B0609020204030204" pitchFamily="49" charset="0"/>
              </a:rPr>
            </a:br>
            <a:r>
              <a:rPr sz="1800" b="1" dirty="0">
                <a:solidFill>
                  <a:srgbClr val="99CC00"/>
                </a:solidFill>
                <a:latin typeface="Consolas" panose="020B0609020204030204" pitchFamily="49" charset="0"/>
              </a:rPr>
              <a:t>library</a:t>
            </a:r>
            <a:r>
              <a:rPr sz="1800" dirty="0">
                <a:solidFill>
                  <a:srgbClr val="99CC00"/>
                </a:solidFill>
                <a:latin typeface="Consolas" panose="020B0609020204030204" pitchFamily="49" charset="0"/>
              </a:rPr>
              <a:t>(dplyr)</a:t>
            </a:r>
            <a:br>
              <a:rPr dirty="0">
                <a:solidFill>
                  <a:srgbClr val="99CC00"/>
                </a:solidFill>
                <a:latin typeface="Consolas" panose="020B0609020204030204" pitchFamily="49" charset="0"/>
              </a:rPr>
            </a:br>
            <a:r>
              <a:rPr sz="1800" dirty="0" err="1">
                <a:latin typeface="Consolas" panose="020B0609020204030204" pitchFamily="49" charset="0"/>
              </a:rPr>
              <a:t>ltidy</a:t>
            </a:r>
            <a:r>
              <a:rPr sz="1800" dirty="0">
                <a:latin typeface="Consolas" panose="020B0609020204030204" pitchFamily="49" charset="0"/>
              </a:rPr>
              <a:t> &lt;-</a:t>
            </a:r>
            <a:r>
              <a:rPr sz="1800" dirty="0">
                <a:solidFill>
                  <a:srgbClr val="4070A0"/>
                </a:solidFill>
                <a:latin typeface="Consolas" panose="020B0609020204030204" pitchFamily="49" charset="0"/>
              </a:rPr>
              <a:t> </a:t>
            </a:r>
            <a:r>
              <a:rPr sz="1800" b="1" dirty="0">
                <a:solidFill>
                  <a:srgbClr val="99FF99"/>
                </a:solidFill>
                <a:latin typeface="Consolas" panose="020B0609020204030204" pitchFamily="49" charset="0"/>
              </a:rPr>
              <a:t>gather</a:t>
            </a:r>
            <a:r>
              <a:rPr sz="1800" dirty="0">
                <a:latin typeface="Consolas" panose="020B0609020204030204" pitchFamily="49" charset="0"/>
              </a:rPr>
              <a:t>(london_data, date, pop, </a:t>
            </a:r>
            <a:r>
              <a:rPr sz="1800" dirty="0">
                <a:solidFill>
                  <a:srgbClr val="666666"/>
                </a:solidFill>
                <a:latin typeface="Consolas" panose="020B0609020204030204" pitchFamily="49" charset="0"/>
              </a:rPr>
              <a:t>-</a:t>
            </a:r>
            <a:r>
              <a:rPr sz="1800" dirty="0">
                <a:latin typeface="Consolas" panose="020B0609020204030204" pitchFamily="49" charset="0"/>
              </a:rPr>
              <a:t>Area.Code, </a:t>
            </a:r>
            <a:r>
              <a:rPr sz="1800" dirty="0">
                <a:solidFill>
                  <a:srgbClr val="666666"/>
                </a:solidFill>
                <a:latin typeface="Consolas" panose="020B0609020204030204" pitchFamily="49" charset="0"/>
              </a:rPr>
              <a:t>-</a:t>
            </a:r>
            <a:r>
              <a:rPr sz="1800" dirty="0">
                <a:latin typeface="Consolas" panose="020B0609020204030204" pitchFamily="49" charset="0"/>
              </a:rPr>
              <a:t>Area.Name) </a:t>
            </a:r>
            <a:br>
              <a:rPr dirty="0">
                <a:latin typeface="Consolas" panose="020B0609020204030204" pitchFamily="49" charset="0"/>
              </a:rPr>
            </a:br>
            <a:r>
              <a:rPr sz="1800" b="1" dirty="0">
                <a:solidFill>
                  <a:srgbClr val="99FF99"/>
                </a:solidFill>
                <a:latin typeface="Consolas" panose="020B0609020204030204" pitchFamily="49" charset="0"/>
              </a:rPr>
              <a:t>head</a:t>
            </a:r>
            <a:r>
              <a:rPr sz="1800" dirty="0">
                <a:latin typeface="Consolas" panose="020B0609020204030204" pitchFamily="49" charset="0"/>
              </a:rPr>
              <a:t>(</a:t>
            </a:r>
            <a:r>
              <a:rPr sz="1800" dirty="0" err="1">
                <a:latin typeface="Consolas" panose="020B0609020204030204" pitchFamily="49" charset="0"/>
              </a:rPr>
              <a:t>ltidy</a:t>
            </a:r>
            <a:r>
              <a:rPr sz="1800" dirty="0">
                <a:latin typeface="Consolas" panose="020B0609020204030204" pitchFamily="49" charset="0"/>
              </a:rPr>
              <a:t>, </a:t>
            </a:r>
            <a:r>
              <a:rPr sz="18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2</a:t>
            </a:r>
            <a:r>
              <a:rPr sz="1800" dirty="0">
                <a:latin typeface="Consolas" panose="020B0609020204030204" pitchFamily="49" charset="0"/>
              </a:rPr>
              <a:t>) </a:t>
            </a:r>
            <a:r>
              <a:rPr sz="1800" i="1" dirty="0">
                <a:solidFill>
                  <a:srgbClr val="99CC00"/>
                </a:solidFill>
                <a:latin typeface="Consolas" panose="020B0609020204030204" pitchFamily="49" charset="0"/>
              </a:rPr>
              <a:t># check the output </a:t>
            </a:r>
          </a:p>
          <a:p>
            <a:pPr marL="461963" indent="0">
              <a:buNone/>
            </a:pPr>
            <a:r>
              <a:rPr sz="1800" dirty="0">
                <a:latin typeface="Consolas" panose="020B0609020204030204" pitchFamily="49" charset="0"/>
              </a:rPr>
              <a:t>##   Area.Code            Area.Name     date    pop
## 1      00AA       City of London Pop_1801 129000
## 2      00AB Barking and Dagenham Pop_1801   3000</a:t>
            </a: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EB519-54E0-4DCB-90E6-AA93DE893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Comments on Tidy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dirty="0"/>
              <a:t>In the above code we take the </a:t>
            </a:r>
            <a:r>
              <a:rPr sz="2000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london_data </a:t>
            </a:r>
            <a:r>
              <a:rPr dirty="0"/>
              <a:t>object and create the column names ‘date’ (the date of the record, previously spread over many columns) and ‘pop’ (the population which varies).</a:t>
            </a:r>
          </a:p>
          <a:p>
            <a:pPr lvl="1"/>
            <a:r>
              <a:rPr dirty="0"/>
              <a:t>The minus (</a:t>
            </a:r>
            <a:r>
              <a:rPr sz="2000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-</a:t>
            </a:r>
            <a:r>
              <a:rPr dirty="0"/>
              <a:t>) symbol in this context tells gather not to include the Area.Name and Area.Code as columns to be removed.</a:t>
            </a:r>
          </a:p>
          <a:p>
            <a:pPr lvl="1"/>
            <a:r>
              <a:rPr dirty="0"/>
              <a:t>In other words, “leave these columns be”.</a:t>
            </a:r>
          </a:p>
          <a:p>
            <a:pPr lvl="1"/>
            <a:r>
              <a:rPr dirty="0"/>
              <a:t>Data tidying is an important subject: more can be read on the subject in Wickham (2014) or in a vignette about the package, accessed from within R by entering vignette(“tidy-data”).</a:t>
            </a: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4C543C-653B-4E79-877E-F554358B69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Merge the Population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lvl="1"/>
            <a:r>
              <a:rPr dirty="0"/>
              <a:t>Merge with the London borough geometry contained within our </a:t>
            </a:r>
            <a:r>
              <a:rPr dirty="0" err="1"/>
              <a:t>lnd_f</a:t>
            </a:r>
            <a:r>
              <a:rPr dirty="0"/>
              <a:t> object, using the left_join function from the dplyr package:</a:t>
            </a:r>
          </a:p>
          <a:p>
            <a:pPr marL="1270000" indent="0">
              <a:buNone/>
            </a:pPr>
            <a:r>
              <a:rPr sz="1800" b="1" dirty="0">
                <a:solidFill>
                  <a:srgbClr val="99FF99"/>
                </a:solidFill>
                <a:latin typeface="Consolas" panose="020B0609020204030204" pitchFamily="49" charset="0"/>
              </a:rPr>
              <a:t>head</a:t>
            </a:r>
            <a:r>
              <a:rPr sz="1800" dirty="0">
                <a:latin typeface="Consolas" panose="020B0609020204030204" pitchFamily="49" charset="0"/>
              </a:rPr>
              <a:t>(</a:t>
            </a:r>
            <a:r>
              <a:rPr sz="1800" dirty="0" err="1">
                <a:latin typeface="Consolas" panose="020B0609020204030204" pitchFamily="49" charset="0"/>
              </a:rPr>
              <a:t>lnd_f</a:t>
            </a:r>
            <a:r>
              <a:rPr sz="1800" dirty="0">
                <a:latin typeface="Consolas" panose="020B0609020204030204" pitchFamily="49" charset="0"/>
              </a:rPr>
              <a:t>, </a:t>
            </a:r>
            <a:r>
              <a:rPr sz="1800" b="1" dirty="0">
                <a:solidFill>
                  <a:srgbClr val="62DBD8"/>
                </a:solidFill>
                <a:latin typeface="Consolas" panose="020B0609020204030204" pitchFamily="49" charset="0"/>
              </a:rPr>
              <a:t>2</a:t>
            </a:r>
            <a:r>
              <a:rPr sz="1800" dirty="0">
                <a:latin typeface="Consolas" panose="020B0609020204030204" pitchFamily="49" charset="0"/>
              </a:rPr>
              <a:t>) </a:t>
            </a:r>
            <a:r>
              <a:rPr sz="1800" i="1" dirty="0">
                <a:solidFill>
                  <a:srgbClr val="99CC00"/>
                </a:solidFill>
                <a:latin typeface="Consolas" panose="020B0609020204030204" pitchFamily="49" charset="0"/>
              </a:rPr>
              <a:t># identify shared variables with </a:t>
            </a:r>
            <a:r>
              <a:rPr sz="1800" i="1" dirty="0" err="1">
                <a:solidFill>
                  <a:srgbClr val="99CC00"/>
                </a:solidFill>
                <a:latin typeface="Consolas" panose="020B0609020204030204" pitchFamily="49" charset="0"/>
              </a:rPr>
              <a:t>ltidy</a:t>
            </a:r>
            <a:r>
              <a:rPr sz="1800" i="1" dirty="0">
                <a:solidFill>
                  <a:srgbClr val="99CC00"/>
                </a:solidFill>
                <a:latin typeface="Consolas" panose="020B0609020204030204" pitchFamily="49" charset="0"/>
              </a:rPr>
              <a:t> </a:t>
            </a:r>
          </a:p>
          <a:p>
            <a:pPr marL="1270000" indent="0">
              <a:buNone/>
            </a:pPr>
            <a:r>
              <a:rPr sz="1800" dirty="0">
                <a:latin typeface="Consolas" panose="020B0609020204030204" pitchFamily="49" charset="0"/>
              </a:rPr>
              <a:t>##       long      </a:t>
            </a:r>
            <a:r>
              <a:rPr sz="1800" dirty="0" err="1">
                <a:latin typeface="Consolas" panose="020B0609020204030204" pitchFamily="49" charset="0"/>
              </a:rPr>
              <a:t>lat</a:t>
            </a:r>
            <a:r>
              <a:rPr sz="1800" dirty="0">
                <a:latin typeface="Consolas" panose="020B0609020204030204" pitchFamily="49" charset="0"/>
              </a:rPr>
              <a:t> order  hole piece id group </a:t>
            </a:r>
            <a:r>
              <a:rPr sz="1800" dirty="0" err="1">
                <a:latin typeface="Consolas" panose="020B0609020204030204" pitchFamily="49" charset="0"/>
              </a:rPr>
              <a:t>ons_label</a:t>
            </a:r>
            <a:r>
              <a:rPr sz="1800" dirty="0">
                <a:latin typeface="Consolas" panose="020B0609020204030204" pitchFamily="49" charset="0"/>
              </a:rPr>
              <a:t>    name
## 1 541177.7 173555.7     1 FALSE     1  0   0.1      00AF Bromley
## 2 541872.2 173305.8     2 FALSE     1  0   0.1      00AF Bromley
##   </a:t>
            </a:r>
            <a:r>
              <a:rPr sz="1800" dirty="0" err="1">
                <a:latin typeface="Consolas" panose="020B0609020204030204" pitchFamily="49" charset="0"/>
              </a:rPr>
              <a:t>Partic_Per</a:t>
            </a:r>
            <a:r>
              <a:rPr sz="1800" dirty="0">
                <a:latin typeface="Consolas" panose="020B0609020204030204" pitchFamily="49" charset="0"/>
              </a:rPr>
              <a:t> Pop_2001 </a:t>
            </a:r>
            <a:r>
              <a:rPr sz="1800" dirty="0" err="1">
                <a:latin typeface="Consolas" panose="020B0609020204030204" pitchFamily="49" charset="0"/>
              </a:rPr>
              <a:t>CrimeCount</a:t>
            </a:r>
            <a:r>
              <a:rPr sz="1800" dirty="0">
                <a:latin typeface="Consolas" panose="020B0609020204030204" pitchFamily="49" charset="0"/>
              </a:rPr>
              <a:t> </a:t>
            </a:r>
            <a:r>
              <a:rPr sz="1800" dirty="0" err="1">
                <a:latin typeface="Consolas" panose="020B0609020204030204" pitchFamily="49" charset="0"/>
              </a:rPr>
              <a:t>n_points</a:t>
            </a:r>
            <a:r>
              <a:rPr sz="1800" dirty="0">
                <a:latin typeface="Consolas" panose="020B0609020204030204" pitchFamily="49" charset="0"/>
              </a:rPr>
              <a:t>
## 1       21.7   295535      15172       48
## 2       21.7   295535      15172       48</a:t>
            </a:r>
          </a:p>
          <a:p>
            <a:pPr marL="1270000" indent="0">
              <a:buNone/>
            </a:pPr>
            <a:r>
              <a:rPr sz="1800" dirty="0" err="1">
                <a:latin typeface="Consolas" panose="020B0609020204030204" pitchFamily="49" charset="0"/>
              </a:rPr>
              <a:t>ltidy</a:t>
            </a:r>
            <a:r>
              <a:rPr sz="1800" dirty="0">
                <a:latin typeface="Consolas" panose="020B0609020204030204" pitchFamily="49" charset="0"/>
              </a:rPr>
              <a:t> &lt;-</a:t>
            </a:r>
            <a:r>
              <a:rPr sz="1800" dirty="0">
                <a:solidFill>
                  <a:srgbClr val="4070A0"/>
                </a:solidFill>
                <a:latin typeface="Consolas" panose="020B0609020204030204" pitchFamily="49" charset="0"/>
              </a:rPr>
              <a:t> </a:t>
            </a:r>
            <a:r>
              <a:rPr sz="1800" b="1" dirty="0">
                <a:solidFill>
                  <a:srgbClr val="99FF99"/>
                </a:solidFill>
                <a:latin typeface="Consolas" panose="020B0609020204030204" pitchFamily="49" charset="0"/>
              </a:rPr>
              <a:t>rename</a:t>
            </a:r>
            <a:r>
              <a:rPr sz="1800" dirty="0">
                <a:latin typeface="Consolas" panose="020B0609020204030204" pitchFamily="49" charset="0"/>
              </a:rPr>
              <a:t>(</a:t>
            </a:r>
            <a:r>
              <a:rPr sz="1800" dirty="0" err="1">
                <a:latin typeface="Consolas" panose="020B0609020204030204" pitchFamily="49" charset="0"/>
              </a:rPr>
              <a:t>ltidy</a:t>
            </a:r>
            <a:r>
              <a:rPr sz="1800" dirty="0">
                <a:latin typeface="Consolas" panose="020B0609020204030204" pitchFamily="49" charset="0"/>
              </a:rPr>
              <a:t>, </a:t>
            </a:r>
            <a:r>
              <a:rPr sz="1800" dirty="0" err="1">
                <a:solidFill>
                  <a:srgbClr val="FF0000"/>
                </a:solidFill>
                <a:latin typeface="Consolas" panose="020B0609020204030204" pitchFamily="49" charset="0"/>
              </a:rPr>
              <a:t>ons_label</a:t>
            </a:r>
            <a:r>
              <a:rPr sz="1800" dirty="0">
                <a:solidFill>
                  <a:srgbClr val="FF0000"/>
                </a:solidFill>
                <a:latin typeface="Consolas" panose="020B0609020204030204" pitchFamily="49" charset="0"/>
              </a:rPr>
              <a:t> = </a:t>
            </a:r>
            <a:r>
              <a:rPr sz="1800" dirty="0">
                <a:latin typeface="Consolas" panose="020B0609020204030204" pitchFamily="49" charset="0"/>
              </a:rPr>
              <a:t>Area.Code) </a:t>
            </a:r>
            <a:r>
              <a:rPr sz="1800" i="1" dirty="0">
                <a:solidFill>
                  <a:srgbClr val="99CC00"/>
                </a:solidFill>
                <a:latin typeface="Consolas" panose="020B0609020204030204" pitchFamily="49" charset="0"/>
              </a:rPr>
              <a:t># rename </a:t>
            </a:r>
            <a:r>
              <a:rPr sz="1800" i="1" dirty="0" err="1">
                <a:solidFill>
                  <a:srgbClr val="99CC00"/>
                </a:solidFill>
                <a:latin typeface="Consolas" panose="020B0609020204030204" pitchFamily="49" charset="0"/>
              </a:rPr>
              <a:t>Area.code</a:t>
            </a:r>
            <a:r>
              <a:rPr sz="1800" i="1" dirty="0">
                <a:solidFill>
                  <a:srgbClr val="99CC00"/>
                </a:solidFill>
                <a:latin typeface="Consolas" panose="020B0609020204030204" pitchFamily="49" charset="0"/>
              </a:rPr>
              <a:t> variable </a:t>
            </a:r>
            <a:br>
              <a:rPr dirty="0">
                <a:latin typeface="Consolas" panose="020B0609020204030204" pitchFamily="49" charset="0"/>
              </a:rPr>
            </a:br>
            <a:r>
              <a:rPr sz="1800" dirty="0" err="1">
                <a:latin typeface="Consolas" panose="020B0609020204030204" pitchFamily="49" charset="0"/>
              </a:rPr>
              <a:t>lnd_f</a:t>
            </a:r>
            <a:r>
              <a:rPr sz="1800" dirty="0">
                <a:latin typeface="Consolas" panose="020B0609020204030204" pitchFamily="49" charset="0"/>
              </a:rPr>
              <a:t> &lt;-</a:t>
            </a:r>
            <a:r>
              <a:rPr sz="1800" dirty="0">
                <a:solidFill>
                  <a:srgbClr val="4070A0"/>
                </a:solidFill>
                <a:latin typeface="Consolas" panose="020B0609020204030204" pitchFamily="49" charset="0"/>
              </a:rPr>
              <a:t> </a:t>
            </a:r>
            <a:r>
              <a:rPr sz="1800" b="1" dirty="0">
                <a:solidFill>
                  <a:srgbClr val="99FF99"/>
                </a:solidFill>
                <a:latin typeface="Consolas" panose="020B0609020204030204" pitchFamily="49" charset="0"/>
              </a:rPr>
              <a:t>left_join</a:t>
            </a:r>
            <a:r>
              <a:rPr sz="1800" dirty="0">
                <a:latin typeface="Consolas" panose="020B0609020204030204" pitchFamily="49" charset="0"/>
              </a:rPr>
              <a:t>(</a:t>
            </a:r>
            <a:r>
              <a:rPr sz="1800" dirty="0" err="1">
                <a:latin typeface="Consolas" panose="020B0609020204030204" pitchFamily="49" charset="0"/>
              </a:rPr>
              <a:t>lnd_f</a:t>
            </a:r>
            <a:r>
              <a:rPr sz="1800" dirty="0">
                <a:latin typeface="Consolas" panose="020B0609020204030204" pitchFamily="49" charset="0"/>
              </a:rPr>
              <a:t>, </a:t>
            </a:r>
            <a:r>
              <a:rPr sz="1800" dirty="0" err="1">
                <a:latin typeface="Consolas" panose="020B0609020204030204" pitchFamily="49" charset="0"/>
              </a:rPr>
              <a:t>ltidy</a:t>
            </a:r>
            <a:r>
              <a:rPr sz="1800" dirty="0">
                <a:latin typeface="Consolas" panose="020B0609020204030204" pitchFamily="49" charset="0"/>
              </a:rPr>
              <a:t>) </a:t>
            </a:r>
          </a:p>
          <a:p>
            <a:pPr marL="1270000" indent="0">
              <a:buNone/>
            </a:pPr>
            <a:r>
              <a:rPr sz="1800" dirty="0">
                <a:latin typeface="Consolas" panose="020B0609020204030204" pitchFamily="49" charset="0"/>
              </a:rPr>
              <a:t>## Joining, by = "</a:t>
            </a:r>
            <a:r>
              <a:rPr sz="1800" dirty="0" err="1">
                <a:latin typeface="Consolas" panose="020B0609020204030204" pitchFamily="49" charset="0"/>
              </a:rPr>
              <a:t>ons_label</a:t>
            </a:r>
            <a:r>
              <a:rPr sz="1800" dirty="0">
                <a:latin typeface="Consolas" panose="020B0609020204030204" pitchFamily="49" charset="0"/>
              </a:rPr>
              <a:t>"</a:t>
            </a:r>
          </a:p>
          <a:p>
            <a:pPr marL="1270000" indent="0">
              <a:buNone/>
            </a:pPr>
            <a:r>
              <a:rPr sz="1800" dirty="0">
                <a:latin typeface="Consolas" panose="020B0609020204030204" pitchFamily="49" charset="0"/>
              </a:rPr>
              <a:t>## Warning: Column `</a:t>
            </a:r>
            <a:r>
              <a:rPr sz="1800" dirty="0" err="1">
                <a:latin typeface="Consolas" panose="020B0609020204030204" pitchFamily="49" charset="0"/>
              </a:rPr>
              <a:t>ons_label</a:t>
            </a:r>
            <a:r>
              <a:rPr sz="1800" dirty="0">
                <a:latin typeface="Consolas" panose="020B0609020204030204" pitchFamily="49" charset="0"/>
              </a:rPr>
              <a:t>` joining factors with different levels, coercing
## to character vector</a:t>
            </a: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095AF5-2AB3-4CCA-83AE-4162D0994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Rename the date variable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dirty="0"/>
              <a:t>Use </a:t>
            </a:r>
            <a:r>
              <a:rPr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?</a:t>
            </a:r>
            <a:r>
              <a:rPr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gsub</a:t>
            </a:r>
            <a:r>
              <a:rPr dirty="0"/>
              <a:t> and Google ‘regex’ to find out more.</a:t>
            </a:r>
          </a:p>
          <a:p>
            <a:pPr marL="1270000" indent="0">
              <a:buNone/>
            </a:pPr>
            <a:r>
              <a:rPr sz="2000" dirty="0" err="1">
                <a:latin typeface="Consolas" panose="020B0609020204030204" pitchFamily="49" charset="0"/>
              </a:rPr>
              <a:t>lnd_f</a:t>
            </a:r>
            <a:r>
              <a:rPr sz="2000" dirty="0" err="1">
                <a:solidFill>
                  <a:srgbClr val="666666"/>
                </a:solidFill>
                <a:latin typeface="Consolas" panose="020B0609020204030204" pitchFamily="49" charset="0"/>
              </a:rPr>
              <a:t>$</a:t>
            </a:r>
            <a:r>
              <a:rPr sz="2000" dirty="0" err="1">
                <a:latin typeface="Consolas" panose="020B0609020204030204" pitchFamily="49" charset="0"/>
              </a:rPr>
              <a:t>date</a:t>
            </a:r>
            <a:r>
              <a:rPr sz="2000" dirty="0">
                <a:latin typeface="Consolas" panose="020B0609020204030204" pitchFamily="49" charset="0"/>
              </a:rPr>
              <a:t> &lt;-</a:t>
            </a:r>
            <a:r>
              <a:rPr sz="2000" dirty="0">
                <a:solidFill>
                  <a:srgbClr val="4070A0"/>
                </a:solidFill>
                <a:latin typeface="Consolas" panose="020B0609020204030204" pitchFamily="49" charset="0"/>
              </a:rPr>
              <a:t> </a:t>
            </a:r>
            <a:r>
              <a:rPr sz="2000" b="1" dirty="0" err="1">
                <a:solidFill>
                  <a:srgbClr val="99FF99"/>
                </a:solidFill>
                <a:latin typeface="Consolas" panose="020B0609020204030204" pitchFamily="49" charset="0"/>
              </a:rPr>
              <a:t>gsub</a:t>
            </a:r>
            <a:r>
              <a:rPr sz="2000" dirty="0">
                <a:latin typeface="Consolas" panose="020B0609020204030204" pitchFamily="49" charset="0"/>
              </a:rPr>
              <a:t>(</a:t>
            </a:r>
            <a:r>
              <a:rPr sz="2000" dirty="0">
                <a:solidFill>
                  <a:srgbClr val="FF0000"/>
                </a:solidFill>
                <a:latin typeface="Consolas" panose="020B0609020204030204" pitchFamily="49" charset="0"/>
              </a:rPr>
              <a:t>pattern =</a:t>
            </a:r>
            <a:r>
              <a:rPr sz="2000" dirty="0">
                <a:latin typeface="Consolas" panose="020B0609020204030204" pitchFamily="49" charset="0"/>
              </a:rPr>
              <a:t> </a:t>
            </a:r>
            <a:r>
              <a:rPr sz="2000" dirty="0">
                <a:solidFill>
                  <a:srgbClr val="61D6FF"/>
                </a:solidFill>
                <a:latin typeface="Consolas" panose="020B0609020204030204" pitchFamily="49" charset="0"/>
              </a:rPr>
              <a:t>"Pop_"</a:t>
            </a:r>
            <a:r>
              <a:rPr sz="2000" dirty="0">
                <a:latin typeface="Consolas" panose="020B0609020204030204" pitchFamily="49" charset="0"/>
              </a:rPr>
              <a:t>, </a:t>
            </a:r>
            <a:r>
              <a:rPr sz="2000" dirty="0">
                <a:solidFill>
                  <a:srgbClr val="FF0000"/>
                </a:solidFill>
                <a:latin typeface="Consolas" panose="020B0609020204030204" pitchFamily="49" charset="0"/>
              </a:rPr>
              <a:t>replacement =</a:t>
            </a:r>
            <a:r>
              <a:rPr sz="2000" dirty="0">
                <a:latin typeface="Consolas" panose="020B0609020204030204" pitchFamily="49" charset="0"/>
              </a:rPr>
              <a:t> </a:t>
            </a:r>
            <a:r>
              <a:rPr sz="2000" dirty="0">
                <a:solidFill>
                  <a:srgbClr val="61D6FF"/>
                </a:solidFill>
                <a:latin typeface="Consolas" panose="020B0609020204030204" pitchFamily="49" charset="0"/>
              </a:rPr>
              <a:t>""</a:t>
            </a:r>
            <a:r>
              <a:rPr sz="2000" dirty="0">
                <a:latin typeface="Consolas" panose="020B0609020204030204" pitchFamily="49" charset="0"/>
              </a:rPr>
              <a:t>, </a:t>
            </a:r>
            <a:r>
              <a:rPr sz="2000" dirty="0" err="1">
                <a:latin typeface="Consolas" panose="020B0609020204030204" pitchFamily="49" charset="0"/>
              </a:rPr>
              <a:t>lnd_f</a:t>
            </a:r>
            <a:r>
              <a:rPr sz="2000" dirty="0" err="1">
                <a:solidFill>
                  <a:srgbClr val="666666"/>
                </a:solidFill>
                <a:latin typeface="Consolas" panose="020B0609020204030204" pitchFamily="49" charset="0"/>
              </a:rPr>
              <a:t>$</a:t>
            </a:r>
            <a:r>
              <a:rPr sz="2000" dirty="0" err="1">
                <a:latin typeface="Consolas" panose="020B0609020204030204" pitchFamily="49" charset="0"/>
              </a:rPr>
              <a:t>date</a:t>
            </a:r>
            <a:r>
              <a:rPr sz="2000" dirty="0">
                <a:latin typeface="Consolas" panose="020B0609020204030204" pitchFamily="49" charset="0"/>
              </a:rPr>
              <a:t>)</a:t>
            </a:r>
            <a:endParaRPr lang="en-US" sz="2000" dirty="0">
              <a:latin typeface="Consolas" panose="020B0609020204030204" pitchFamily="49" charset="0"/>
            </a:endParaRPr>
          </a:p>
          <a:p>
            <a:pPr lvl="1"/>
            <a:r>
              <a:rPr lang="en-US" dirty="0"/>
              <a:t>Sub and </a:t>
            </a:r>
            <a:r>
              <a:rPr lang="en-US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gsub</a:t>
            </a:r>
            <a:r>
              <a:rPr lang="en-US" dirty="0"/>
              <a:t> return a character vector of the same length and with the same attributes as x (after possible coercion to character)</a:t>
            </a:r>
          </a:p>
          <a:p>
            <a:pPr lvl="1"/>
            <a:r>
              <a:rPr lang="en-US" dirty="0"/>
              <a:t> Elements of character vectors x which are not substituted will be returned unchanged (including any declared encoding)</a:t>
            </a:r>
          </a:p>
          <a:p>
            <a:pPr lvl="1"/>
            <a:r>
              <a:rPr lang="en-US" dirty="0"/>
              <a:t>If </a:t>
            </a:r>
            <a:r>
              <a:rPr lang="en-US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useBytes</a:t>
            </a:r>
            <a:r>
              <a:rPr lang="en-US" dirty="0"/>
              <a:t> = FALSE a non-ASCII substituted result will often be in UTF-8 with a marked encoding </a:t>
            </a: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A251B-53E0-46CA-B9A2-C083FE361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Use Faceting to Produce One Map per year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25099"/>
            <a:ext cx="10972800" cy="4525963"/>
          </a:xfrm>
        </p:spPr>
        <p:txBody>
          <a:bodyPr>
            <a:normAutofit/>
          </a:bodyPr>
          <a:lstStyle/>
          <a:p>
            <a:pPr marL="1270000" indent="0">
              <a:buNone/>
            </a:pPr>
            <a:r>
              <a:rPr sz="1800" b="1" dirty="0">
                <a:solidFill>
                  <a:srgbClr val="99FF99"/>
                </a:solidFill>
                <a:latin typeface="Consolas" panose="020B0609020204030204" pitchFamily="49" charset="0"/>
              </a:rPr>
              <a:t>library</a:t>
            </a:r>
            <a:r>
              <a:rPr sz="1800" dirty="0">
                <a:latin typeface="Consolas" panose="020B0609020204030204" pitchFamily="49" charset="0"/>
              </a:rPr>
              <a:t>(ggplot2)</a:t>
            </a:r>
            <a:br>
              <a:rPr dirty="0">
                <a:latin typeface="Consolas" panose="020B0609020204030204" pitchFamily="49" charset="0"/>
              </a:rPr>
            </a:br>
            <a:r>
              <a:rPr sz="1800" b="1" dirty="0">
                <a:solidFill>
                  <a:srgbClr val="99FF99"/>
                </a:solidFill>
                <a:latin typeface="Consolas" panose="020B0609020204030204" pitchFamily="49" charset="0"/>
              </a:rPr>
              <a:t>ggplot</a:t>
            </a:r>
            <a:r>
              <a:rPr sz="1800" dirty="0">
                <a:latin typeface="Consolas" panose="020B0609020204030204" pitchFamily="49" charset="0"/>
              </a:rPr>
              <a:t>(</a:t>
            </a:r>
            <a:r>
              <a:rPr sz="1800" dirty="0">
                <a:solidFill>
                  <a:srgbClr val="FF0000"/>
                </a:solidFill>
                <a:latin typeface="Consolas" panose="020B0609020204030204" pitchFamily="49" charset="0"/>
              </a:rPr>
              <a:t>data =</a:t>
            </a:r>
            <a:r>
              <a:rPr sz="1800" dirty="0">
                <a:latin typeface="Consolas" panose="020B0609020204030204" pitchFamily="49" charset="0"/>
              </a:rPr>
              <a:t> </a:t>
            </a:r>
            <a:r>
              <a:rPr sz="1800" dirty="0" err="1">
                <a:latin typeface="Consolas" panose="020B0609020204030204" pitchFamily="49" charset="0"/>
              </a:rPr>
              <a:t>lnd_f</a:t>
            </a:r>
            <a:r>
              <a:rPr sz="1800" dirty="0">
                <a:latin typeface="Consolas" panose="020B0609020204030204" pitchFamily="49" charset="0"/>
              </a:rPr>
              <a:t>, </a:t>
            </a:r>
            <a:r>
              <a:rPr sz="1800" i="1" dirty="0">
                <a:solidFill>
                  <a:srgbClr val="99CC00"/>
                </a:solidFill>
                <a:latin typeface="Consolas" panose="020B0609020204030204" pitchFamily="49" charset="0"/>
              </a:rPr>
              <a:t># the input data </a:t>
            </a:r>
            <a:br>
              <a:rPr dirty="0">
                <a:latin typeface="Consolas" panose="020B0609020204030204" pitchFamily="49" charset="0"/>
              </a:rPr>
            </a:br>
            <a:r>
              <a:rPr sz="1800" dirty="0">
                <a:latin typeface="Consolas" panose="020B0609020204030204" pitchFamily="49" charset="0"/>
              </a:rPr>
              <a:t>       </a:t>
            </a:r>
            <a:r>
              <a:rPr sz="1800" b="1" dirty="0" err="1">
                <a:solidFill>
                  <a:srgbClr val="99FF99"/>
                </a:solidFill>
                <a:latin typeface="Consolas" panose="020B0609020204030204" pitchFamily="49" charset="0"/>
              </a:rPr>
              <a:t>aes</a:t>
            </a:r>
            <a:r>
              <a:rPr sz="1800" dirty="0">
                <a:latin typeface="Consolas" panose="020B0609020204030204" pitchFamily="49" charset="0"/>
              </a:rPr>
              <a:t>(</a:t>
            </a:r>
            <a:r>
              <a:rPr sz="1800" dirty="0">
                <a:solidFill>
                  <a:srgbClr val="FF0000"/>
                </a:solidFill>
                <a:latin typeface="Consolas" panose="020B0609020204030204" pitchFamily="49" charset="0"/>
              </a:rPr>
              <a:t>x = </a:t>
            </a:r>
            <a:r>
              <a:rPr sz="1800" dirty="0">
                <a:latin typeface="Consolas" panose="020B0609020204030204" pitchFamily="49" charset="0"/>
              </a:rPr>
              <a:t>long, </a:t>
            </a:r>
            <a:r>
              <a:rPr sz="1800" dirty="0">
                <a:solidFill>
                  <a:srgbClr val="FF0000"/>
                </a:solidFill>
                <a:latin typeface="Consolas" panose="020B0609020204030204" pitchFamily="49" charset="0"/>
              </a:rPr>
              <a:t>y =</a:t>
            </a:r>
            <a:r>
              <a:rPr sz="1800" dirty="0">
                <a:latin typeface="Consolas" panose="020B0609020204030204" pitchFamily="49" charset="0"/>
              </a:rPr>
              <a:t> </a:t>
            </a:r>
            <a:r>
              <a:rPr sz="1800" dirty="0" err="1">
                <a:latin typeface="Consolas" panose="020B0609020204030204" pitchFamily="49" charset="0"/>
              </a:rPr>
              <a:t>lat</a:t>
            </a:r>
            <a:r>
              <a:rPr sz="1800" dirty="0">
                <a:latin typeface="Consolas" panose="020B0609020204030204" pitchFamily="49" charset="0"/>
              </a:rPr>
              <a:t>, </a:t>
            </a:r>
            <a:r>
              <a:rPr sz="1800" dirty="0">
                <a:solidFill>
                  <a:srgbClr val="FF0000"/>
                </a:solidFill>
                <a:latin typeface="Consolas" panose="020B0609020204030204" pitchFamily="49" charset="0"/>
              </a:rPr>
              <a:t>fill =</a:t>
            </a:r>
            <a:r>
              <a:rPr sz="1800" dirty="0">
                <a:latin typeface="Consolas" panose="020B0609020204030204" pitchFamily="49" charset="0"/>
              </a:rPr>
              <a:t> pop</a:t>
            </a:r>
            <a:r>
              <a:rPr sz="1800" dirty="0">
                <a:solidFill>
                  <a:srgbClr val="666666"/>
                </a:solidFill>
                <a:latin typeface="Consolas" panose="020B0609020204030204" pitchFamily="49" charset="0"/>
              </a:rPr>
              <a:t>/</a:t>
            </a:r>
            <a:r>
              <a:rPr sz="1800" dirty="0">
                <a:solidFill>
                  <a:srgbClr val="40A070"/>
                </a:solidFill>
                <a:latin typeface="Consolas" panose="020B0609020204030204" pitchFamily="49" charset="0"/>
              </a:rPr>
              <a:t>1000</a:t>
            </a:r>
            <a:r>
              <a:rPr sz="1800" dirty="0">
                <a:latin typeface="Consolas" panose="020B0609020204030204" pitchFamily="49" charset="0"/>
              </a:rPr>
              <a:t>, </a:t>
            </a:r>
            <a:r>
              <a:rPr sz="1800" dirty="0">
                <a:solidFill>
                  <a:srgbClr val="FF0000"/>
                </a:solidFill>
                <a:latin typeface="Consolas" panose="020B0609020204030204" pitchFamily="49" charset="0"/>
              </a:rPr>
              <a:t>group = </a:t>
            </a:r>
            <a:r>
              <a:rPr sz="1800" dirty="0">
                <a:latin typeface="Consolas" panose="020B0609020204030204" pitchFamily="49" charset="0"/>
              </a:rPr>
              <a:t>group)) </a:t>
            </a:r>
            <a:r>
              <a:rPr sz="1800" dirty="0">
                <a:solidFill>
                  <a:srgbClr val="666666"/>
                </a:solidFill>
                <a:latin typeface="Consolas" panose="020B0609020204030204" pitchFamily="49" charset="0"/>
              </a:rPr>
              <a:t>+</a:t>
            </a:r>
            <a:r>
              <a:rPr sz="1800" dirty="0">
                <a:solidFill>
                  <a:srgbClr val="4070A0"/>
                </a:solidFill>
                <a:latin typeface="Consolas" panose="020B0609020204030204" pitchFamily="49" charset="0"/>
              </a:rPr>
              <a:t> </a:t>
            </a:r>
            <a:r>
              <a:rPr sz="1800" i="1" dirty="0">
                <a:solidFill>
                  <a:srgbClr val="99CC00"/>
                </a:solidFill>
                <a:latin typeface="Consolas" panose="020B0609020204030204" pitchFamily="49" charset="0"/>
              </a:rPr>
              <a:t># define variables </a:t>
            </a:r>
            <a:br>
              <a:rPr dirty="0">
                <a:latin typeface="Consolas" panose="020B0609020204030204" pitchFamily="49" charset="0"/>
              </a:rPr>
            </a:br>
            <a:r>
              <a:rPr sz="1800" dirty="0">
                <a:solidFill>
                  <a:srgbClr val="4070A0"/>
                </a:solidFill>
                <a:latin typeface="Consolas" panose="020B0609020204030204" pitchFamily="49" charset="0"/>
              </a:rPr>
              <a:t>  </a:t>
            </a:r>
            <a:r>
              <a:rPr sz="1800" b="1" dirty="0" err="1">
                <a:solidFill>
                  <a:srgbClr val="99FF99"/>
                </a:solidFill>
                <a:latin typeface="Consolas" panose="020B0609020204030204" pitchFamily="49" charset="0"/>
              </a:rPr>
              <a:t>geom_polygon</a:t>
            </a:r>
            <a:r>
              <a:rPr sz="1800" dirty="0">
                <a:latin typeface="Consolas" panose="020B0609020204030204" pitchFamily="49" charset="0"/>
              </a:rPr>
              <a:t>() </a:t>
            </a:r>
            <a:r>
              <a:rPr sz="18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+</a:t>
            </a:r>
            <a:r>
              <a:rPr sz="1800" dirty="0">
                <a:solidFill>
                  <a:srgbClr val="4070A0"/>
                </a:solidFill>
                <a:latin typeface="Consolas" panose="020B0609020204030204" pitchFamily="49" charset="0"/>
              </a:rPr>
              <a:t> </a:t>
            </a:r>
            <a:r>
              <a:rPr sz="1800" i="1" dirty="0">
                <a:solidFill>
                  <a:srgbClr val="99CC00"/>
                </a:solidFill>
                <a:latin typeface="Consolas" panose="020B0609020204030204" pitchFamily="49" charset="0"/>
              </a:rPr>
              <a:t># plot the boroughs </a:t>
            </a:r>
            <a:br>
              <a:rPr dirty="0">
                <a:latin typeface="Consolas" panose="020B0609020204030204" pitchFamily="49" charset="0"/>
              </a:rPr>
            </a:br>
            <a:r>
              <a:rPr sz="1800" dirty="0">
                <a:solidFill>
                  <a:srgbClr val="4070A0"/>
                </a:solidFill>
                <a:latin typeface="Consolas" panose="020B0609020204030204" pitchFamily="49" charset="0"/>
              </a:rPr>
              <a:t>  </a:t>
            </a:r>
            <a:r>
              <a:rPr sz="1800" b="1" dirty="0" err="1">
                <a:solidFill>
                  <a:srgbClr val="99FF99"/>
                </a:solidFill>
                <a:latin typeface="Consolas" panose="020B0609020204030204" pitchFamily="49" charset="0"/>
              </a:rPr>
              <a:t>geom_path</a:t>
            </a:r>
            <a:r>
              <a:rPr sz="1800" dirty="0">
                <a:latin typeface="Consolas" panose="020B0609020204030204" pitchFamily="49" charset="0"/>
              </a:rPr>
              <a:t>(</a:t>
            </a:r>
            <a:r>
              <a:rPr sz="1800" dirty="0" err="1">
                <a:solidFill>
                  <a:srgbClr val="FF0000"/>
                </a:solidFill>
                <a:latin typeface="Consolas" panose="020B0609020204030204" pitchFamily="49" charset="0"/>
              </a:rPr>
              <a:t>colour</a:t>
            </a:r>
            <a:r>
              <a:rPr sz="1800" dirty="0">
                <a:solidFill>
                  <a:srgbClr val="FF0000"/>
                </a:solidFill>
                <a:latin typeface="Consolas" panose="020B0609020204030204" pitchFamily="49" charset="0"/>
              </a:rPr>
              <a:t>=</a:t>
            </a:r>
            <a:r>
              <a:rPr sz="1800" dirty="0">
                <a:solidFill>
                  <a:srgbClr val="4070A0"/>
                </a:solidFill>
                <a:latin typeface="Consolas" panose="020B0609020204030204" pitchFamily="49" charset="0"/>
              </a:rPr>
              <a:t>"black"</a:t>
            </a:r>
            <a:r>
              <a:rPr sz="1800" dirty="0">
                <a:latin typeface="Consolas" panose="020B0609020204030204" pitchFamily="49" charset="0"/>
              </a:rPr>
              <a:t>, </a:t>
            </a:r>
            <a:r>
              <a:rPr sz="1800" dirty="0" err="1">
                <a:solidFill>
                  <a:srgbClr val="FF0000"/>
                </a:solidFill>
                <a:latin typeface="Consolas" panose="020B0609020204030204" pitchFamily="49" charset="0"/>
              </a:rPr>
              <a:t>lwd</a:t>
            </a:r>
            <a:r>
              <a:rPr sz="1800" dirty="0">
                <a:solidFill>
                  <a:srgbClr val="FF0000"/>
                </a:solidFill>
                <a:latin typeface="Consolas" panose="020B0609020204030204" pitchFamily="49" charset="0"/>
              </a:rPr>
              <a:t>=</a:t>
            </a:r>
            <a:r>
              <a:rPr sz="1800" dirty="0">
                <a:solidFill>
                  <a:srgbClr val="40A070"/>
                </a:solidFill>
                <a:latin typeface="Consolas" panose="020B0609020204030204" pitchFamily="49" charset="0"/>
              </a:rPr>
              <a:t>0.05</a:t>
            </a:r>
            <a:r>
              <a:rPr sz="1800" dirty="0">
                <a:latin typeface="Consolas" panose="020B0609020204030204" pitchFamily="49" charset="0"/>
              </a:rPr>
              <a:t>) </a:t>
            </a:r>
            <a:r>
              <a:rPr sz="18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+</a:t>
            </a:r>
            <a:r>
              <a:rPr sz="1800" dirty="0">
                <a:solidFill>
                  <a:srgbClr val="4070A0"/>
                </a:solidFill>
                <a:latin typeface="Consolas" panose="020B0609020204030204" pitchFamily="49" charset="0"/>
              </a:rPr>
              <a:t> </a:t>
            </a:r>
            <a:r>
              <a:rPr sz="1800" i="1" dirty="0">
                <a:solidFill>
                  <a:srgbClr val="99CC00"/>
                </a:solidFill>
                <a:latin typeface="Consolas" panose="020B0609020204030204" pitchFamily="49" charset="0"/>
              </a:rPr>
              <a:t># borough borders </a:t>
            </a:r>
            <a:br>
              <a:rPr dirty="0">
                <a:solidFill>
                  <a:srgbClr val="99CC00"/>
                </a:solidFill>
                <a:latin typeface="Consolas" panose="020B0609020204030204" pitchFamily="49" charset="0"/>
              </a:rPr>
            </a:br>
            <a:r>
              <a:rPr sz="1800" dirty="0">
                <a:solidFill>
                  <a:srgbClr val="4070A0"/>
                </a:solidFill>
                <a:latin typeface="Consolas" panose="020B0609020204030204" pitchFamily="49" charset="0"/>
              </a:rPr>
              <a:t>  </a:t>
            </a:r>
            <a:r>
              <a:rPr sz="1800" b="1" dirty="0" err="1">
                <a:solidFill>
                  <a:srgbClr val="99FF99"/>
                </a:solidFill>
                <a:latin typeface="Consolas" panose="020B0609020204030204" pitchFamily="49" charset="0"/>
              </a:rPr>
              <a:t>coord_equal</a:t>
            </a:r>
            <a:r>
              <a:rPr sz="1800" dirty="0">
                <a:latin typeface="Consolas" panose="020B0609020204030204" pitchFamily="49" charset="0"/>
              </a:rPr>
              <a:t>()</a:t>
            </a:r>
            <a:r>
              <a:rPr sz="18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+ </a:t>
            </a:r>
            <a:r>
              <a:rPr sz="1800" i="1" dirty="0">
                <a:solidFill>
                  <a:srgbClr val="99CC00"/>
                </a:solidFill>
                <a:latin typeface="Consolas" panose="020B0609020204030204" pitchFamily="49" charset="0"/>
              </a:rPr>
              <a:t># fixed x and y scales </a:t>
            </a:r>
            <a:br>
              <a:rPr dirty="0">
                <a:latin typeface="Consolas" panose="020B0609020204030204" pitchFamily="49" charset="0"/>
              </a:rPr>
            </a:br>
            <a:r>
              <a:rPr sz="1800" b="1" dirty="0">
                <a:solidFill>
                  <a:srgbClr val="99FF99"/>
                </a:solidFill>
                <a:latin typeface="Consolas" panose="020B0609020204030204" pitchFamily="49" charset="0"/>
              </a:rPr>
              <a:t>  </a:t>
            </a:r>
            <a:r>
              <a:rPr sz="1800" b="1" dirty="0" err="1">
                <a:solidFill>
                  <a:srgbClr val="99FF99"/>
                </a:solidFill>
                <a:latin typeface="Consolas" panose="020B0609020204030204" pitchFamily="49" charset="0"/>
              </a:rPr>
              <a:t>facet_wrap</a:t>
            </a:r>
            <a:r>
              <a:rPr sz="1800" dirty="0">
                <a:latin typeface="Consolas" panose="020B0609020204030204" pitchFamily="49" charset="0"/>
              </a:rPr>
              <a:t>(</a:t>
            </a:r>
            <a:r>
              <a:rPr sz="18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~</a:t>
            </a:r>
            <a:r>
              <a:rPr sz="1800" dirty="0">
                <a:solidFill>
                  <a:srgbClr val="4070A0"/>
                </a:solidFill>
                <a:latin typeface="Consolas" panose="020B0609020204030204" pitchFamily="49" charset="0"/>
              </a:rPr>
              <a:t> </a:t>
            </a:r>
            <a:r>
              <a:rPr sz="1800" dirty="0">
                <a:latin typeface="Consolas" panose="020B0609020204030204" pitchFamily="49" charset="0"/>
              </a:rPr>
              <a:t>date) </a:t>
            </a:r>
            <a:r>
              <a:rPr sz="18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+</a:t>
            </a:r>
            <a:r>
              <a:rPr sz="1800" dirty="0">
                <a:solidFill>
                  <a:srgbClr val="4070A0"/>
                </a:solidFill>
                <a:latin typeface="Consolas" panose="020B0609020204030204" pitchFamily="49" charset="0"/>
              </a:rPr>
              <a:t> </a:t>
            </a:r>
            <a:r>
              <a:rPr sz="1800" i="1" dirty="0">
                <a:solidFill>
                  <a:srgbClr val="99CC00"/>
                </a:solidFill>
                <a:latin typeface="Consolas" panose="020B0609020204030204" pitchFamily="49" charset="0"/>
              </a:rPr>
              <a:t># one plot per time slice </a:t>
            </a:r>
            <a:br>
              <a:rPr dirty="0">
                <a:latin typeface="Consolas" panose="020B0609020204030204" pitchFamily="49" charset="0"/>
              </a:rPr>
            </a:br>
            <a:r>
              <a:rPr sz="1800" dirty="0">
                <a:solidFill>
                  <a:srgbClr val="4070A0"/>
                </a:solidFill>
                <a:latin typeface="Consolas" panose="020B0609020204030204" pitchFamily="49" charset="0"/>
              </a:rPr>
              <a:t>  </a:t>
            </a:r>
            <a:r>
              <a:rPr sz="1800" b="1" dirty="0">
                <a:solidFill>
                  <a:srgbClr val="99FF99"/>
                </a:solidFill>
                <a:latin typeface="Consolas" panose="020B0609020204030204" pitchFamily="49" charset="0"/>
              </a:rPr>
              <a:t>scale_fill_gradient2</a:t>
            </a:r>
            <a:r>
              <a:rPr sz="1800" dirty="0">
                <a:latin typeface="Consolas" panose="020B0609020204030204" pitchFamily="49" charset="0"/>
              </a:rPr>
              <a:t>(</a:t>
            </a:r>
            <a:r>
              <a:rPr sz="1800" dirty="0">
                <a:solidFill>
                  <a:srgbClr val="902000"/>
                </a:solidFill>
                <a:latin typeface="Consolas" panose="020B0609020204030204" pitchFamily="49" charset="0"/>
              </a:rPr>
              <a:t>low =</a:t>
            </a:r>
            <a:r>
              <a:rPr sz="1800" dirty="0">
                <a:latin typeface="Consolas" panose="020B0609020204030204" pitchFamily="49" charset="0"/>
              </a:rPr>
              <a:t> </a:t>
            </a:r>
            <a:r>
              <a:rPr sz="1800" dirty="0">
                <a:solidFill>
                  <a:srgbClr val="61D6FF"/>
                </a:solidFill>
                <a:latin typeface="Consolas" panose="020B0609020204030204" pitchFamily="49" charset="0"/>
              </a:rPr>
              <a:t>"blue"</a:t>
            </a:r>
            <a:r>
              <a:rPr sz="1800" dirty="0">
                <a:latin typeface="Consolas" panose="020B0609020204030204" pitchFamily="49" charset="0"/>
              </a:rPr>
              <a:t>, </a:t>
            </a:r>
            <a:r>
              <a:rPr sz="1800" dirty="0">
                <a:solidFill>
                  <a:srgbClr val="FF0000"/>
                </a:solidFill>
                <a:latin typeface="Consolas" panose="020B0609020204030204" pitchFamily="49" charset="0"/>
              </a:rPr>
              <a:t>mid = </a:t>
            </a:r>
            <a:r>
              <a:rPr sz="1800" dirty="0">
                <a:solidFill>
                  <a:srgbClr val="61D6FF"/>
                </a:solidFill>
                <a:latin typeface="Consolas" panose="020B0609020204030204" pitchFamily="49" charset="0"/>
              </a:rPr>
              <a:t>"grey"</a:t>
            </a:r>
            <a:r>
              <a:rPr sz="1800" dirty="0">
                <a:latin typeface="Consolas" panose="020B0609020204030204" pitchFamily="49" charset="0"/>
              </a:rPr>
              <a:t>, </a:t>
            </a:r>
            <a:r>
              <a:rPr sz="1800" dirty="0">
                <a:solidFill>
                  <a:srgbClr val="FF0000"/>
                </a:solidFill>
                <a:latin typeface="Consolas" panose="020B0609020204030204" pitchFamily="49" charset="0"/>
              </a:rPr>
              <a:t>high = </a:t>
            </a:r>
            <a:r>
              <a:rPr sz="1800" dirty="0">
                <a:solidFill>
                  <a:srgbClr val="61D6FF"/>
                </a:solidFill>
                <a:latin typeface="Consolas" panose="020B0609020204030204" pitchFamily="49" charset="0"/>
              </a:rPr>
              <a:t>"red"</a:t>
            </a:r>
            <a:r>
              <a:rPr sz="1800" dirty="0">
                <a:latin typeface="Consolas" panose="020B0609020204030204" pitchFamily="49" charset="0"/>
              </a:rPr>
              <a:t>, </a:t>
            </a:r>
            <a:r>
              <a:rPr sz="1800" i="1" dirty="0">
                <a:solidFill>
                  <a:srgbClr val="99CC00"/>
                </a:solidFill>
                <a:latin typeface="Consolas" panose="020B0609020204030204" pitchFamily="49" charset="0"/>
              </a:rPr>
              <a:t># colors </a:t>
            </a:r>
            <a:br>
              <a:rPr dirty="0">
                <a:solidFill>
                  <a:srgbClr val="99CC00"/>
                </a:solidFill>
                <a:latin typeface="Consolas" panose="020B0609020204030204" pitchFamily="49" charset="0"/>
              </a:rPr>
            </a:br>
            <a:r>
              <a:rPr sz="1800" dirty="0">
                <a:latin typeface="Consolas" panose="020B0609020204030204" pitchFamily="49" charset="0"/>
              </a:rPr>
              <a:t>                       </a:t>
            </a:r>
            <a:r>
              <a:rPr sz="1800" dirty="0">
                <a:solidFill>
                  <a:srgbClr val="FF0000"/>
                </a:solidFill>
                <a:latin typeface="Consolas" panose="020B0609020204030204" pitchFamily="49" charset="0"/>
              </a:rPr>
              <a:t>midpoint = </a:t>
            </a:r>
            <a:r>
              <a:rPr sz="1800" b="1" dirty="0">
                <a:solidFill>
                  <a:srgbClr val="62DBD8"/>
                </a:solidFill>
                <a:latin typeface="Consolas" panose="020B0609020204030204" pitchFamily="49" charset="0"/>
              </a:rPr>
              <a:t>150</a:t>
            </a:r>
            <a:r>
              <a:rPr sz="1800" dirty="0">
                <a:latin typeface="Consolas" panose="020B0609020204030204" pitchFamily="49" charset="0"/>
              </a:rPr>
              <a:t>, </a:t>
            </a:r>
            <a:r>
              <a:rPr sz="1800" dirty="0">
                <a:solidFill>
                  <a:srgbClr val="FF0000"/>
                </a:solidFill>
                <a:latin typeface="Consolas" panose="020B0609020204030204" pitchFamily="49" charset="0"/>
              </a:rPr>
              <a:t>name = </a:t>
            </a:r>
            <a:r>
              <a:rPr sz="1800" dirty="0">
                <a:solidFill>
                  <a:srgbClr val="61D6FF"/>
                </a:solidFill>
                <a:latin typeface="Consolas" panose="020B0609020204030204" pitchFamily="49" charset="0"/>
              </a:rPr>
              <a:t>"Population\n(thousands)"</a:t>
            </a:r>
            <a:r>
              <a:rPr sz="1800" dirty="0">
                <a:latin typeface="Consolas" panose="020B0609020204030204" pitchFamily="49" charset="0"/>
              </a:rPr>
              <a:t>) </a:t>
            </a:r>
            <a:r>
              <a:rPr sz="18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+</a:t>
            </a:r>
            <a:r>
              <a:rPr sz="1800" dirty="0">
                <a:solidFill>
                  <a:srgbClr val="4070A0"/>
                </a:solidFill>
                <a:latin typeface="Consolas" panose="020B0609020204030204" pitchFamily="49" charset="0"/>
              </a:rPr>
              <a:t> </a:t>
            </a:r>
            <a:r>
              <a:rPr sz="1800" i="1" dirty="0">
                <a:solidFill>
                  <a:srgbClr val="99CC00"/>
                </a:solidFill>
                <a:latin typeface="Consolas" panose="020B0609020204030204" pitchFamily="49" charset="0"/>
              </a:rPr>
              <a:t># legend options </a:t>
            </a:r>
            <a:br>
              <a:rPr dirty="0">
                <a:latin typeface="Consolas" panose="020B0609020204030204" pitchFamily="49" charset="0"/>
              </a:rPr>
            </a:br>
            <a:r>
              <a:rPr sz="1800" dirty="0">
                <a:solidFill>
                  <a:srgbClr val="4070A0"/>
                </a:solidFill>
                <a:latin typeface="Consolas" panose="020B0609020204030204" pitchFamily="49" charset="0"/>
              </a:rPr>
              <a:t>  </a:t>
            </a:r>
            <a:r>
              <a:rPr sz="1800" b="1" dirty="0">
                <a:solidFill>
                  <a:srgbClr val="99FF99"/>
                </a:solidFill>
                <a:latin typeface="Consolas" panose="020B0609020204030204" pitchFamily="49" charset="0"/>
              </a:rPr>
              <a:t>theme</a:t>
            </a:r>
            <a:r>
              <a:rPr sz="1800" dirty="0">
                <a:latin typeface="Consolas" panose="020B0609020204030204" pitchFamily="49" charset="0"/>
              </a:rPr>
              <a:t>(</a:t>
            </a:r>
            <a:r>
              <a:rPr sz="1800" dirty="0" err="1">
                <a:solidFill>
                  <a:srgbClr val="FF0000"/>
                </a:solidFill>
                <a:latin typeface="Consolas" panose="020B0609020204030204" pitchFamily="49" charset="0"/>
              </a:rPr>
              <a:t>axis.text</a:t>
            </a:r>
            <a:r>
              <a:rPr sz="1800" dirty="0">
                <a:solidFill>
                  <a:srgbClr val="FF0000"/>
                </a:solidFill>
                <a:latin typeface="Consolas" panose="020B0609020204030204" pitchFamily="49" charset="0"/>
              </a:rPr>
              <a:t> = </a:t>
            </a:r>
            <a:r>
              <a:rPr sz="1800" b="1" dirty="0" err="1">
                <a:solidFill>
                  <a:srgbClr val="99FF99"/>
                </a:solidFill>
                <a:latin typeface="Consolas" panose="020B0609020204030204" pitchFamily="49" charset="0"/>
              </a:rPr>
              <a:t>element_blank</a:t>
            </a:r>
            <a:r>
              <a:rPr sz="1800" dirty="0">
                <a:latin typeface="Consolas" panose="020B0609020204030204" pitchFamily="49" charset="0"/>
              </a:rPr>
              <a:t>(), </a:t>
            </a:r>
            <a:r>
              <a:rPr sz="1800" i="1" dirty="0">
                <a:solidFill>
                  <a:srgbClr val="99CC00"/>
                </a:solidFill>
                <a:latin typeface="Consolas" panose="020B0609020204030204" pitchFamily="49" charset="0"/>
              </a:rPr>
              <a:t># change the theme options </a:t>
            </a:r>
            <a:br>
              <a:rPr dirty="0">
                <a:latin typeface="Consolas" panose="020B0609020204030204" pitchFamily="49" charset="0"/>
              </a:rPr>
            </a:br>
            <a:r>
              <a:rPr sz="1800" dirty="0">
                <a:latin typeface="Consolas" panose="020B0609020204030204" pitchFamily="49" charset="0"/>
              </a:rPr>
              <a:t>        </a:t>
            </a:r>
            <a:r>
              <a:rPr sz="1800" dirty="0" err="1">
                <a:solidFill>
                  <a:srgbClr val="FF0000"/>
                </a:solidFill>
                <a:latin typeface="Consolas" panose="020B0609020204030204" pitchFamily="49" charset="0"/>
              </a:rPr>
              <a:t>axis.title</a:t>
            </a:r>
            <a:r>
              <a:rPr sz="1800" dirty="0">
                <a:solidFill>
                  <a:srgbClr val="FF0000"/>
                </a:solidFill>
                <a:latin typeface="Consolas" panose="020B0609020204030204" pitchFamily="49" charset="0"/>
              </a:rPr>
              <a:t> = </a:t>
            </a:r>
            <a:r>
              <a:rPr sz="1800" b="1" dirty="0" err="1">
                <a:solidFill>
                  <a:srgbClr val="99FF99"/>
                </a:solidFill>
                <a:latin typeface="Consolas" panose="020B0609020204030204" pitchFamily="49" charset="0"/>
              </a:rPr>
              <a:t>element_blank</a:t>
            </a:r>
            <a:r>
              <a:rPr sz="1800" dirty="0">
                <a:latin typeface="Consolas" panose="020B0609020204030204" pitchFamily="49" charset="0"/>
              </a:rPr>
              <a:t>(), </a:t>
            </a:r>
            <a:r>
              <a:rPr sz="1800" i="1" dirty="0">
                <a:solidFill>
                  <a:srgbClr val="99CC00"/>
                </a:solidFill>
                <a:latin typeface="Consolas" panose="020B0609020204030204" pitchFamily="49" charset="0"/>
              </a:rPr>
              <a:t># remove axis titles </a:t>
            </a:r>
            <a:br>
              <a:rPr dirty="0">
                <a:latin typeface="Consolas" panose="020B0609020204030204" pitchFamily="49" charset="0"/>
              </a:rPr>
            </a:br>
            <a:r>
              <a:rPr sz="1800" dirty="0">
                <a:latin typeface="Consolas" panose="020B0609020204030204" pitchFamily="49" charset="0"/>
              </a:rPr>
              <a:t>        </a:t>
            </a:r>
            <a:r>
              <a:rPr sz="1800" dirty="0" err="1">
                <a:solidFill>
                  <a:srgbClr val="FF0000"/>
                </a:solidFill>
                <a:latin typeface="Consolas" panose="020B0609020204030204" pitchFamily="49" charset="0"/>
              </a:rPr>
              <a:t>axis.ticks</a:t>
            </a:r>
            <a:r>
              <a:rPr sz="1800" dirty="0">
                <a:solidFill>
                  <a:srgbClr val="FF0000"/>
                </a:solidFill>
                <a:latin typeface="Consolas" panose="020B0609020204030204" pitchFamily="49" charset="0"/>
              </a:rPr>
              <a:t> = </a:t>
            </a:r>
            <a:r>
              <a:rPr sz="1800" b="1" dirty="0" err="1">
                <a:solidFill>
                  <a:srgbClr val="99FF99"/>
                </a:solidFill>
                <a:latin typeface="Consolas" panose="020B0609020204030204" pitchFamily="49" charset="0"/>
              </a:rPr>
              <a:t>element_blank</a:t>
            </a:r>
            <a:r>
              <a:rPr sz="1800" dirty="0">
                <a:latin typeface="Consolas" panose="020B0609020204030204" pitchFamily="49" charset="0"/>
              </a:rPr>
              <a:t>()) </a:t>
            </a:r>
            <a:r>
              <a:rPr sz="1800" i="1" dirty="0">
                <a:solidFill>
                  <a:srgbClr val="99CC00"/>
                </a:solidFill>
                <a:latin typeface="Consolas" panose="020B0609020204030204" pitchFamily="49" charset="0"/>
              </a:rPr>
              <a:t># remove axis ticks</a:t>
            </a: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C17CB0C-4187-4E35-8AB5-00922C4A9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London Sports Participation Map for Each Year</a:t>
            </a:r>
          </a:p>
        </p:txBody>
      </p:sp>
      <p:pic>
        <p:nvPicPr>
          <p:cNvPr id="5" name="Content Placeholder 4" descr="spatial_mapping_render_final_files/figure-pptx/unnamed-chunk-66-1.png">
            <a:extLst>
              <a:ext uri="{FF2B5EF4-FFF2-40B4-BE49-F238E27FC236}">
                <a16:creationId xmlns:a16="http://schemas.microsoft.com/office/drawing/2014/main" id="{C16AFE90-7CBD-487F-9FED-AECD3DD473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2303859" y="1336675"/>
            <a:ext cx="7598569" cy="5065713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9242C5-C118-4265-B159-F4F1265E0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Visualize the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4885853" cy="4525963"/>
          </a:xfrm>
        </p:spPr>
        <p:txBody>
          <a:bodyPr/>
          <a:lstStyle/>
          <a:p>
            <a:r>
              <a:rPr dirty="0"/>
              <a:t>Inputting another object such as </a:t>
            </a:r>
            <a:r>
              <a:rPr sz="2400" dirty="0">
                <a:solidFill>
                  <a:schemeClr val="bg1"/>
                </a:solidFill>
                <a:latin typeface="Consolas" panose="020B0609020204030204" pitchFamily="49" charset="0"/>
              </a:rPr>
              <a:t>plot(lnd@data) </a:t>
            </a:r>
            <a:r>
              <a:rPr dirty="0"/>
              <a:t>will generate an entirely </a:t>
            </a:r>
            <a:r>
              <a:rPr dirty="0" err="1"/>
              <a:t>difierent</a:t>
            </a:r>
            <a:r>
              <a:rPr dirty="0"/>
              <a:t> type of plot</a:t>
            </a:r>
            <a:endParaRPr lang="en-US" dirty="0"/>
          </a:p>
          <a:p>
            <a:endParaRPr dirty="0"/>
          </a:p>
          <a:p>
            <a:pPr marL="1270000" indent="0">
              <a:buNone/>
            </a:pPr>
            <a:r>
              <a:rPr sz="2400" b="1" dirty="0">
                <a:solidFill>
                  <a:srgbClr val="99FF99"/>
                </a:solidFill>
                <a:latin typeface="Consolas" panose="020B0609020204030204" pitchFamily="49" charset="0"/>
              </a:rPr>
              <a:t>plot</a:t>
            </a:r>
            <a:r>
              <a:rPr sz="2400" dirty="0">
                <a:solidFill>
                  <a:schemeClr val="bg1"/>
                </a:solidFill>
                <a:latin typeface="Consolas" panose="020B0609020204030204" pitchFamily="49" charset="0"/>
              </a:rPr>
              <a:t>(</a:t>
            </a:r>
            <a:r>
              <a:rPr sz="2400" dirty="0" err="1">
                <a:solidFill>
                  <a:schemeClr val="bg1"/>
                </a:solidFill>
                <a:latin typeface="Consolas" panose="020B0609020204030204" pitchFamily="49" charset="0"/>
              </a:rPr>
              <a:t>lnd</a:t>
            </a:r>
            <a:r>
              <a:rPr sz="24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@</a:t>
            </a:r>
            <a:r>
              <a:rPr sz="2400" dirty="0" err="1">
                <a:solidFill>
                  <a:schemeClr val="bg1"/>
                </a:solidFill>
                <a:latin typeface="Consolas" panose="020B0609020204030204" pitchFamily="49" charset="0"/>
              </a:rPr>
              <a:t>data</a:t>
            </a:r>
            <a:r>
              <a:rPr sz="2400" dirty="0">
                <a:solidFill>
                  <a:schemeClr val="bg1"/>
                </a:solidFill>
                <a:latin typeface="Consolas" panose="020B0609020204030204" pitchFamily="49" charset="0"/>
              </a:rPr>
              <a:t>)</a:t>
            </a:r>
          </a:p>
        </p:txBody>
      </p:sp>
      <p:pic>
        <p:nvPicPr>
          <p:cNvPr id="5" name="Content Placeholder 4" descr="spatial_mapping_render_final_files/figure-pptx/unnamed-chunk-10-1.png">
            <a:extLst>
              <a:ext uri="{FF2B5EF4-FFF2-40B4-BE49-F238E27FC236}">
                <a16:creationId xmlns:a16="http://schemas.microsoft.com/office/drawing/2014/main" id="{3CE19ED0-4741-4A6A-A14F-5A59E64CB8D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 bwMode="auto">
          <a:xfrm>
            <a:off x="5495453" y="1600150"/>
            <a:ext cx="6086947" cy="4057964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D5DBF1-9A1C-471B-A2E4-AEB8D539A8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Square Brackets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dirty="0"/>
              <a:t>R has powerful subsetting capabilities that can be accessed very concisely using square brackets</a:t>
            </a:r>
          </a:p>
          <a:p>
            <a:pPr lvl="1"/>
            <a:r>
              <a:rPr dirty="0"/>
              <a:t>Select rows of lnd@data where sports participation is less than 15</a:t>
            </a:r>
          </a:p>
          <a:p>
            <a:pPr marL="1270000" indent="0">
              <a:buNone/>
            </a:pPr>
            <a:r>
              <a:rPr sz="1800" dirty="0">
                <a:latin typeface="Courier"/>
              </a:rPr>
              <a:t>lnd</a:t>
            </a:r>
            <a:r>
              <a:rPr sz="1800" b="1" dirty="0">
                <a:solidFill>
                  <a:schemeClr val="bg1">
                    <a:lumMod val="75000"/>
                  </a:schemeClr>
                </a:solidFill>
                <a:latin typeface="Courier"/>
              </a:rPr>
              <a:t>@</a:t>
            </a:r>
            <a:r>
              <a:rPr sz="1800" dirty="0">
                <a:latin typeface="Courier"/>
              </a:rPr>
              <a:t>data[</a:t>
            </a:r>
            <a:r>
              <a:rPr sz="1800" dirty="0" err="1">
                <a:latin typeface="Courier"/>
              </a:rPr>
              <a:t>lnd</a:t>
            </a:r>
            <a:r>
              <a:rPr sz="1800" dirty="0" err="1">
                <a:solidFill>
                  <a:srgbClr val="666666"/>
                </a:solidFill>
                <a:latin typeface="Courier"/>
              </a:rPr>
              <a:t>$</a:t>
            </a:r>
            <a:r>
              <a:rPr sz="1800" dirty="0" err="1">
                <a:latin typeface="Courier"/>
              </a:rPr>
              <a:t>Partic_Per</a:t>
            </a:r>
            <a:r>
              <a:rPr sz="1800" dirty="0">
                <a:latin typeface="Courier"/>
              </a:rPr>
              <a:t> </a:t>
            </a:r>
            <a:r>
              <a:rPr sz="1800" b="1" dirty="0">
                <a:solidFill>
                  <a:schemeClr val="bg1">
                    <a:lumMod val="75000"/>
                  </a:schemeClr>
                </a:solidFill>
                <a:latin typeface="Courier"/>
              </a:rPr>
              <a:t>&lt;</a:t>
            </a:r>
            <a:r>
              <a:rPr sz="1800" dirty="0">
                <a:solidFill>
                  <a:srgbClr val="4070A0"/>
                </a:solidFill>
                <a:latin typeface="Courier"/>
              </a:rPr>
              <a:t> </a:t>
            </a:r>
            <a:r>
              <a:rPr sz="1800" b="1" dirty="0">
                <a:solidFill>
                  <a:srgbClr val="62DBD8"/>
                </a:solidFill>
                <a:latin typeface="Courier"/>
              </a:rPr>
              <a:t>15</a:t>
            </a:r>
            <a:r>
              <a:rPr sz="1800" dirty="0">
                <a:latin typeface="Courier"/>
              </a:rPr>
              <a:t>, ] </a:t>
            </a:r>
          </a:p>
          <a:p>
            <a:pPr marL="1270000" indent="0">
              <a:buNone/>
            </a:pPr>
            <a:r>
              <a:rPr sz="1800" dirty="0">
                <a:latin typeface="Courier"/>
              </a:rPr>
              <a:t>##    </a:t>
            </a:r>
            <a:r>
              <a:rPr sz="1800" dirty="0" err="1">
                <a:latin typeface="Courier"/>
              </a:rPr>
              <a:t>ons_label</a:t>
            </a:r>
            <a:r>
              <a:rPr sz="1800" dirty="0">
                <a:latin typeface="Courier"/>
              </a:rPr>
              <a:t>           name </a:t>
            </a:r>
            <a:r>
              <a:rPr sz="1800" dirty="0" err="1">
                <a:latin typeface="Courier"/>
              </a:rPr>
              <a:t>Partic_Per</a:t>
            </a:r>
            <a:r>
              <a:rPr sz="1800" dirty="0">
                <a:latin typeface="Courier"/>
              </a:rPr>
              <a:t> Pop_2001
## 17      00AQ         Harrow       14.8   206822
## 21      00BB         </a:t>
            </a:r>
            <a:r>
              <a:rPr sz="1800" dirty="0" err="1">
                <a:latin typeface="Courier"/>
              </a:rPr>
              <a:t>Newham</a:t>
            </a:r>
            <a:r>
              <a:rPr sz="1800" dirty="0">
                <a:latin typeface="Courier"/>
              </a:rPr>
              <a:t>       13.1   243884
## 32      00AA City of London        9.1     7181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D51BF-8C98-4FB1-BB42-0DE595C2B8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Comment on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buFont typeface="Arial" panose="020B0604020202020204" pitchFamily="34" charset="0"/>
              <a:buChar char="•"/>
            </a:pPr>
            <a:r>
              <a:rPr dirty="0"/>
              <a:t>The above line of code asked R to select only the rows from the </a:t>
            </a:r>
            <a:r>
              <a:rPr dirty="0" err="1"/>
              <a:t>lnd</a:t>
            </a:r>
            <a:r>
              <a:rPr dirty="0"/>
              <a:t> object, where sports participation is lower than 15, in this case rows 17, 21 and 32, which are Harrow, </a:t>
            </a:r>
            <a:r>
              <a:rPr dirty="0" err="1"/>
              <a:t>Newham</a:t>
            </a:r>
            <a:r>
              <a:rPr dirty="0"/>
              <a:t> and the city </a:t>
            </a:r>
            <a:r>
              <a:rPr dirty="0" err="1"/>
              <a:t>centre</a:t>
            </a:r>
            <a:r>
              <a:rPr dirty="0"/>
              <a:t> respectively.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dirty="0"/>
              <a:t>The square brackets work as follows: anything before the comma refers to the rows that will be selected, anything after the comma refers to the number of columns that should be returned.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dirty="0"/>
              <a:t>For example if the data frame had 1000 columns and you were only interested in the first two columns you could specify 1:2 after the comma.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dirty="0"/>
              <a:t>The “:” symbol simply means “to”, i.e. columns 1 to 2.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dirty="0"/>
              <a:t>Try experimenting with the square brackets notation (e.g. guess the result of </a:t>
            </a:r>
            <a:r>
              <a:rPr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lnd@data[1:2, 1:3] </a:t>
            </a:r>
            <a:r>
              <a:rPr dirty="0"/>
              <a:t>and test it).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4F67C9-1A12-44C1-A662-40B68264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The Geometry Slot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/>
              <a:t>So far we have been interrogating only the attribute data slot (@data) of the </a:t>
            </a:r>
            <a:r>
              <a:rPr dirty="0" err="1"/>
              <a:t>lnd</a:t>
            </a:r>
            <a:r>
              <a:rPr dirty="0"/>
              <a:t> object</a:t>
            </a:r>
            <a:endParaRPr lang="en-US" dirty="0"/>
          </a:p>
          <a:p>
            <a:r>
              <a:rPr lang="en-US" dirty="0"/>
              <a:t>T</a:t>
            </a:r>
            <a:r>
              <a:rPr dirty="0"/>
              <a:t>he square brackets can also be used to subset spatial objects, i.e. the geometry slot</a:t>
            </a:r>
          </a:p>
          <a:p>
            <a:r>
              <a:rPr dirty="0"/>
              <a:t>Using the same logic as before try to plot a subset of zones with high sports participation</a:t>
            </a:r>
          </a:p>
          <a:p>
            <a:r>
              <a:rPr dirty="0"/>
              <a:t>Select zones where sports participation is between 20 and 25%</a:t>
            </a:r>
          </a:p>
          <a:p>
            <a:pPr marL="1270000" indent="0">
              <a:buNone/>
            </a:pPr>
            <a:r>
              <a:rPr sz="1800" dirty="0" err="1">
                <a:latin typeface="Consolas" panose="020B0609020204030204" pitchFamily="49" charset="0"/>
              </a:rPr>
              <a:t>sel</a:t>
            </a:r>
            <a:r>
              <a:rPr sz="1800" dirty="0">
                <a:latin typeface="Consolas" panose="020B0609020204030204" pitchFamily="49" charset="0"/>
              </a:rPr>
              <a:t> &lt;-</a:t>
            </a:r>
            <a:r>
              <a:rPr sz="1800" dirty="0">
                <a:solidFill>
                  <a:srgbClr val="4070A0"/>
                </a:solidFill>
                <a:latin typeface="Consolas" panose="020B0609020204030204" pitchFamily="49" charset="0"/>
              </a:rPr>
              <a:t> </a:t>
            </a:r>
            <a:r>
              <a:rPr sz="1800" dirty="0" err="1">
                <a:latin typeface="Consolas" panose="020B0609020204030204" pitchFamily="49" charset="0"/>
              </a:rPr>
              <a:t>lnd</a:t>
            </a:r>
            <a:r>
              <a:rPr sz="1800" b="1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$</a:t>
            </a:r>
            <a:r>
              <a:rPr sz="1800" dirty="0" err="1">
                <a:latin typeface="Consolas" panose="020B0609020204030204" pitchFamily="49" charset="0"/>
              </a:rPr>
              <a:t>Partic_Per</a:t>
            </a:r>
            <a:r>
              <a:rPr sz="1800" dirty="0">
                <a:latin typeface="Consolas" panose="020B0609020204030204" pitchFamily="49" charset="0"/>
              </a:rPr>
              <a:t> </a:t>
            </a:r>
            <a:r>
              <a:rPr sz="18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&gt;</a:t>
            </a:r>
            <a:r>
              <a:rPr sz="1800" dirty="0">
                <a:solidFill>
                  <a:srgbClr val="4070A0"/>
                </a:solidFill>
                <a:latin typeface="Consolas" panose="020B0609020204030204" pitchFamily="49" charset="0"/>
              </a:rPr>
              <a:t> </a:t>
            </a:r>
            <a:r>
              <a:rPr sz="1800" b="1" dirty="0">
                <a:solidFill>
                  <a:srgbClr val="62DBD8"/>
                </a:solidFill>
                <a:latin typeface="Consolas" panose="020B0609020204030204" pitchFamily="49" charset="0"/>
              </a:rPr>
              <a:t>20</a:t>
            </a:r>
            <a:r>
              <a:rPr sz="18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&amp; </a:t>
            </a:r>
            <a:r>
              <a:rPr sz="1800" dirty="0" err="1">
                <a:latin typeface="Consolas" panose="020B0609020204030204" pitchFamily="49" charset="0"/>
              </a:rPr>
              <a:t>lnd</a:t>
            </a:r>
            <a:r>
              <a:rPr sz="1800" b="1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$</a:t>
            </a:r>
            <a:r>
              <a:rPr sz="1800" dirty="0" err="1">
                <a:latin typeface="Consolas" panose="020B0609020204030204" pitchFamily="49" charset="0"/>
              </a:rPr>
              <a:t>Partic_Per</a:t>
            </a:r>
            <a:r>
              <a:rPr sz="1800" dirty="0">
                <a:latin typeface="Consolas" panose="020B0609020204030204" pitchFamily="49" charset="0"/>
              </a:rPr>
              <a:t> </a:t>
            </a:r>
            <a:r>
              <a:rPr sz="18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&lt;</a:t>
            </a:r>
            <a:r>
              <a:rPr sz="1800" dirty="0">
                <a:solidFill>
                  <a:srgbClr val="4070A0"/>
                </a:solidFill>
                <a:latin typeface="Consolas" panose="020B0609020204030204" pitchFamily="49" charset="0"/>
              </a:rPr>
              <a:t> </a:t>
            </a:r>
            <a:r>
              <a:rPr sz="1800" b="1" dirty="0">
                <a:solidFill>
                  <a:srgbClr val="62DBD8"/>
                </a:solidFill>
                <a:latin typeface="Consolas" panose="020B0609020204030204" pitchFamily="49" charset="0"/>
              </a:rPr>
              <a:t>25</a:t>
            </a:r>
            <a:r>
              <a:rPr sz="1800" dirty="0">
                <a:latin typeface="Consolas" panose="020B0609020204030204" pitchFamily="49" charset="0"/>
              </a:rPr>
              <a:t> </a:t>
            </a:r>
            <a:br>
              <a:rPr dirty="0">
                <a:latin typeface="Consolas" panose="020B0609020204030204" pitchFamily="49" charset="0"/>
              </a:rPr>
            </a:br>
            <a:r>
              <a:rPr sz="1800" b="1" dirty="0">
                <a:solidFill>
                  <a:srgbClr val="99FF99"/>
                </a:solidFill>
                <a:latin typeface="Consolas" panose="020B0609020204030204" pitchFamily="49" charset="0"/>
              </a:rPr>
              <a:t>plot</a:t>
            </a:r>
            <a:r>
              <a:rPr sz="1800" dirty="0">
                <a:latin typeface="Consolas" panose="020B0609020204030204" pitchFamily="49" charset="0"/>
              </a:rPr>
              <a:t>(</a:t>
            </a:r>
            <a:r>
              <a:rPr sz="1800" dirty="0" err="1">
                <a:latin typeface="Consolas" panose="020B0609020204030204" pitchFamily="49" charset="0"/>
              </a:rPr>
              <a:t>lnd</a:t>
            </a:r>
            <a:r>
              <a:rPr sz="1800" dirty="0">
                <a:latin typeface="Consolas" panose="020B0609020204030204" pitchFamily="49" charset="0"/>
              </a:rPr>
              <a:t>[</a:t>
            </a:r>
            <a:r>
              <a:rPr sz="1800" dirty="0" err="1">
                <a:latin typeface="Consolas" panose="020B0609020204030204" pitchFamily="49" charset="0"/>
              </a:rPr>
              <a:t>sel</a:t>
            </a:r>
            <a:r>
              <a:rPr sz="1800" dirty="0">
                <a:latin typeface="Consolas" panose="020B0609020204030204" pitchFamily="49" charset="0"/>
              </a:rPr>
              <a:t>, ]) 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3D69C26-1418-4EF3-9A9B-83A723009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Zones with High Sports Participation</a:t>
            </a:r>
          </a:p>
        </p:txBody>
      </p:sp>
      <p:pic>
        <p:nvPicPr>
          <p:cNvPr id="6" name="Content Placeholder 5" descr="spatial_mapping_render_final_files/figure-pptx/unnamed-chunk-12-1.png">
            <a:extLst>
              <a:ext uri="{FF2B5EF4-FFF2-40B4-BE49-F238E27FC236}">
                <a16:creationId xmlns:a16="http://schemas.microsoft.com/office/drawing/2014/main" id="{4D6D0F1B-049D-41DD-A474-79ABA50A96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2303859" y="1336675"/>
            <a:ext cx="7598569" cy="5065713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B0BE0-EC54-4C5C-88CE-EC8F5A2DAB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The Geometry Plot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dirty="0"/>
              <a:t>This plot is quite useful, but it only displays the areas which meet the criteria.</a:t>
            </a:r>
          </a:p>
          <a:p>
            <a:r>
              <a:rPr dirty="0"/>
              <a:t>To see the sporty areas in context with the other areas of the map simply use the add = TRUE argument after the initial plot.</a:t>
            </a:r>
          </a:p>
          <a:p>
            <a:r>
              <a:rPr dirty="0"/>
              <a:t>(add = T would also work, but we like to spell things out in this tutorial for clarity).</a:t>
            </a:r>
          </a:p>
          <a:p>
            <a:r>
              <a:rPr dirty="0"/>
              <a:t>What do you think the col argument refers to in the below block? (see Figure 5).</a:t>
            </a:r>
          </a:p>
          <a:p>
            <a:r>
              <a:rPr dirty="0"/>
              <a:t>If you wish to experiment with multiple criteria queries, use &amp;.</a:t>
            </a:r>
          </a:p>
          <a:p>
            <a:pPr marL="1270000" indent="0">
              <a:buNone/>
            </a:pPr>
            <a:r>
              <a:rPr sz="2200" b="1" dirty="0">
                <a:solidFill>
                  <a:srgbClr val="99FF99"/>
                </a:solidFill>
                <a:latin typeface="Consolas" panose="020B0609020204030204" pitchFamily="49" charset="0"/>
              </a:rPr>
              <a:t>plot</a:t>
            </a:r>
            <a:r>
              <a:rPr sz="2200" dirty="0">
                <a:latin typeface="Consolas" panose="020B0609020204030204" pitchFamily="49" charset="0"/>
              </a:rPr>
              <a:t>(</a:t>
            </a:r>
            <a:r>
              <a:rPr sz="2200" dirty="0" err="1">
                <a:latin typeface="Consolas" panose="020B0609020204030204" pitchFamily="49" charset="0"/>
              </a:rPr>
              <a:t>lnd</a:t>
            </a:r>
            <a:r>
              <a:rPr sz="2200" dirty="0">
                <a:latin typeface="Consolas" panose="020B0609020204030204" pitchFamily="49" charset="0"/>
              </a:rPr>
              <a:t>, </a:t>
            </a:r>
            <a:r>
              <a:rPr sz="2200" dirty="0">
                <a:solidFill>
                  <a:srgbClr val="FF0000"/>
                </a:solidFill>
                <a:latin typeface="Consolas" panose="020B0609020204030204" pitchFamily="49" charset="0"/>
              </a:rPr>
              <a:t>col =</a:t>
            </a:r>
            <a:r>
              <a:rPr sz="2200" dirty="0">
                <a:latin typeface="Consolas" panose="020B0609020204030204" pitchFamily="49" charset="0"/>
              </a:rPr>
              <a:t> </a:t>
            </a:r>
            <a:r>
              <a:rPr sz="2200" dirty="0">
                <a:solidFill>
                  <a:srgbClr val="61D6FF"/>
                </a:solidFill>
                <a:latin typeface="Consolas" panose="020B0609020204030204" pitchFamily="49" charset="0"/>
              </a:rPr>
              <a:t>"</a:t>
            </a:r>
            <a:r>
              <a:rPr sz="2200" dirty="0" err="1">
                <a:solidFill>
                  <a:srgbClr val="61D6FF"/>
                </a:solidFill>
                <a:latin typeface="Consolas" panose="020B0609020204030204" pitchFamily="49" charset="0"/>
              </a:rPr>
              <a:t>lightgrey</a:t>
            </a:r>
            <a:r>
              <a:rPr sz="2200" dirty="0">
                <a:solidFill>
                  <a:srgbClr val="61D6FF"/>
                </a:solidFill>
                <a:latin typeface="Consolas" panose="020B0609020204030204" pitchFamily="49" charset="0"/>
              </a:rPr>
              <a:t>"</a:t>
            </a:r>
            <a:r>
              <a:rPr sz="2200" dirty="0">
                <a:latin typeface="Consolas" panose="020B0609020204030204" pitchFamily="49" charset="0"/>
              </a:rPr>
              <a:t>) </a:t>
            </a:r>
            <a:br>
              <a:rPr sz="3500" dirty="0">
                <a:latin typeface="Consolas" panose="020B0609020204030204" pitchFamily="49" charset="0"/>
              </a:rPr>
            </a:br>
            <a:r>
              <a:rPr sz="2200" dirty="0" err="1">
                <a:latin typeface="Consolas" panose="020B0609020204030204" pitchFamily="49" charset="0"/>
              </a:rPr>
              <a:t>sel</a:t>
            </a:r>
            <a:r>
              <a:rPr sz="2200" dirty="0">
                <a:latin typeface="Consolas" panose="020B0609020204030204" pitchFamily="49" charset="0"/>
              </a:rPr>
              <a:t> &lt;-</a:t>
            </a:r>
            <a:r>
              <a:rPr sz="2200" dirty="0">
                <a:solidFill>
                  <a:srgbClr val="4070A0"/>
                </a:solidFill>
                <a:latin typeface="Consolas" panose="020B0609020204030204" pitchFamily="49" charset="0"/>
              </a:rPr>
              <a:t> </a:t>
            </a:r>
            <a:r>
              <a:rPr sz="2200" dirty="0" err="1">
                <a:latin typeface="Consolas" panose="020B0609020204030204" pitchFamily="49" charset="0"/>
              </a:rPr>
              <a:t>lnd</a:t>
            </a:r>
            <a:r>
              <a:rPr sz="22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$</a:t>
            </a:r>
            <a:r>
              <a:rPr sz="2200" dirty="0" err="1">
                <a:latin typeface="Consolas" panose="020B0609020204030204" pitchFamily="49" charset="0"/>
              </a:rPr>
              <a:t>Partic_Per</a:t>
            </a:r>
            <a:r>
              <a:rPr sz="2200" dirty="0">
                <a:latin typeface="Consolas" panose="020B0609020204030204" pitchFamily="49" charset="0"/>
              </a:rPr>
              <a:t> </a:t>
            </a:r>
            <a:r>
              <a:rPr sz="22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&gt;</a:t>
            </a:r>
            <a:r>
              <a:rPr sz="2200" dirty="0">
                <a:solidFill>
                  <a:srgbClr val="4070A0"/>
                </a:solidFill>
                <a:latin typeface="Consolas" panose="020B0609020204030204" pitchFamily="49" charset="0"/>
              </a:rPr>
              <a:t> </a:t>
            </a:r>
            <a:r>
              <a:rPr sz="2200" b="1" dirty="0">
                <a:solidFill>
                  <a:srgbClr val="62DBD8"/>
                </a:solidFill>
                <a:latin typeface="Consolas" panose="020B0609020204030204" pitchFamily="49" charset="0"/>
              </a:rPr>
              <a:t>25</a:t>
            </a:r>
            <a:r>
              <a:rPr sz="2200" dirty="0">
                <a:latin typeface="Consolas" panose="020B0609020204030204" pitchFamily="49" charset="0"/>
              </a:rPr>
              <a:t> </a:t>
            </a:r>
            <a:br>
              <a:rPr sz="3500" dirty="0">
                <a:latin typeface="Consolas" panose="020B0609020204030204" pitchFamily="49" charset="0"/>
              </a:rPr>
            </a:br>
            <a:r>
              <a:rPr sz="2200" b="1" dirty="0">
                <a:solidFill>
                  <a:srgbClr val="99FF99"/>
                </a:solidFill>
                <a:latin typeface="Consolas" panose="020B0609020204030204" pitchFamily="49" charset="0"/>
              </a:rPr>
              <a:t>plot</a:t>
            </a:r>
            <a:r>
              <a:rPr sz="2200" dirty="0">
                <a:latin typeface="Consolas" panose="020B0609020204030204" pitchFamily="49" charset="0"/>
              </a:rPr>
              <a:t>(</a:t>
            </a:r>
            <a:r>
              <a:rPr sz="2200" dirty="0" err="1">
                <a:latin typeface="Consolas" panose="020B0609020204030204" pitchFamily="49" charset="0"/>
              </a:rPr>
              <a:t>lnd</a:t>
            </a:r>
            <a:r>
              <a:rPr sz="2200" dirty="0">
                <a:latin typeface="Consolas" panose="020B0609020204030204" pitchFamily="49" charset="0"/>
              </a:rPr>
              <a:t>[</a:t>
            </a:r>
            <a:r>
              <a:rPr sz="2200" dirty="0" err="1">
                <a:latin typeface="Consolas" panose="020B0609020204030204" pitchFamily="49" charset="0"/>
              </a:rPr>
              <a:t>sel</a:t>
            </a:r>
            <a:r>
              <a:rPr sz="2200" dirty="0">
                <a:latin typeface="Consolas" panose="020B0609020204030204" pitchFamily="49" charset="0"/>
              </a:rPr>
              <a:t>, ], </a:t>
            </a:r>
            <a:r>
              <a:rPr sz="2200" dirty="0">
                <a:solidFill>
                  <a:srgbClr val="FF0000"/>
                </a:solidFill>
                <a:latin typeface="Consolas" panose="020B0609020204030204" pitchFamily="49" charset="0"/>
              </a:rPr>
              <a:t>col =</a:t>
            </a:r>
            <a:r>
              <a:rPr sz="2200" dirty="0">
                <a:latin typeface="Consolas" panose="020B0609020204030204" pitchFamily="49" charset="0"/>
              </a:rPr>
              <a:t> </a:t>
            </a:r>
            <a:r>
              <a:rPr sz="2200" dirty="0">
                <a:solidFill>
                  <a:srgbClr val="61D6FF"/>
                </a:solidFill>
                <a:latin typeface="Consolas" panose="020B0609020204030204" pitchFamily="49" charset="0"/>
              </a:rPr>
              <a:t>"turquoise"</a:t>
            </a:r>
            <a:r>
              <a:rPr sz="2200" dirty="0">
                <a:latin typeface="Consolas" panose="020B0609020204030204" pitchFamily="49" charset="0"/>
              </a:rPr>
              <a:t>, </a:t>
            </a:r>
            <a:r>
              <a:rPr sz="2200" dirty="0">
                <a:solidFill>
                  <a:srgbClr val="FF0000"/>
                </a:solidFill>
                <a:latin typeface="Consolas" panose="020B0609020204030204" pitchFamily="49" charset="0"/>
              </a:rPr>
              <a:t>add =</a:t>
            </a:r>
            <a:r>
              <a:rPr sz="2200" dirty="0">
                <a:latin typeface="Consolas" panose="020B0609020204030204" pitchFamily="49" charset="0"/>
              </a:rPr>
              <a:t> </a:t>
            </a:r>
            <a:r>
              <a:rPr sz="2200" b="1" dirty="0">
                <a:solidFill>
                  <a:srgbClr val="62DBD8"/>
                </a:solidFill>
                <a:latin typeface="Consolas" panose="020B0609020204030204" pitchFamily="49" charset="0"/>
              </a:rPr>
              <a:t>TRUE</a:t>
            </a:r>
            <a:r>
              <a:rPr sz="2200" dirty="0">
                <a:latin typeface="Consolas" panose="020B0609020204030204" pitchFamily="49" charset="0"/>
              </a:rPr>
              <a:t>)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3E72630-632E-41C3-ACCB-4A6E1F4A5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The Geometry Plot</a:t>
            </a:r>
            <a:endParaRPr lang="en-US" dirty="0"/>
          </a:p>
        </p:txBody>
      </p:sp>
      <p:pic>
        <p:nvPicPr>
          <p:cNvPr id="5" name="Content Placeholder 4" descr="spatial_mapping_render_final_files/figure-pptx/unnamed-chunk-13-1.png">
            <a:extLst>
              <a:ext uri="{FF2B5EF4-FFF2-40B4-BE49-F238E27FC236}">
                <a16:creationId xmlns:a16="http://schemas.microsoft.com/office/drawing/2014/main" id="{D2E139F8-AA41-455E-9C20-AE7FC93CD7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2303859" y="1336675"/>
            <a:ext cx="7598569" cy="5065713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D565AD-6E60-4D15-A087-E214A31050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Geographic Centroids - Method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270000" indent="0">
              <a:buNone/>
            </a:pPr>
            <a:r>
              <a:rPr sz="1800" b="1" dirty="0">
                <a:solidFill>
                  <a:srgbClr val="99FF99"/>
                </a:solidFill>
                <a:latin typeface="Courier"/>
              </a:rPr>
              <a:t>library</a:t>
            </a:r>
            <a:r>
              <a:rPr sz="1800" dirty="0">
                <a:latin typeface="Courier"/>
              </a:rPr>
              <a:t>(rgeos)
</a:t>
            </a:r>
            <a:r>
              <a:rPr sz="1800" b="1" dirty="0">
                <a:solidFill>
                  <a:srgbClr val="99FF99"/>
                </a:solidFill>
                <a:latin typeface="Courier"/>
              </a:rPr>
              <a:t>plot</a:t>
            </a:r>
            <a:r>
              <a:rPr sz="1800" dirty="0">
                <a:latin typeface="Courier"/>
              </a:rPr>
              <a:t>(</a:t>
            </a:r>
            <a:r>
              <a:rPr sz="1800" dirty="0" err="1">
                <a:latin typeface="Courier"/>
              </a:rPr>
              <a:t>lnd</a:t>
            </a:r>
            <a:r>
              <a:rPr sz="1800" dirty="0">
                <a:latin typeface="Courier"/>
              </a:rPr>
              <a:t>, col = </a:t>
            </a:r>
            <a:r>
              <a:rPr sz="1800" dirty="0">
                <a:solidFill>
                  <a:srgbClr val="61D6FF"/>
                </a:solidFill>
                <a:latin typeface="Courier"/>
              </a:rPr>
              <a:t>"grey"</a:t>
            </a:r>
            <a:r>
              <a:rPr sz="1800" dirty="0">
                <a:latin typeface="Courier"/>
              </a:rPr>
              <a:t>)
</a:t>
            </a:r>
            <a:r>
              <a:rPr sz="1800" b="1" dirty="0" err="1">
                <a:solidFill>
                  <a:srgbClr val="99FF99"/>
                </a:solidFill>
                <a:latin typeface="Courier"/>
              </a:rPr>
              <a:t>cent_lnd</a:t>
            </a:r>
            <a:r>
              <a:rPr sz="1800" b="1" dirty="0">
                <a:solidFill>
                  <a:srgbClr val="99FF99"/>
                </a:solidFill>
                <a:latin typeface="Courier"/>
              </a:rPr>
              <a:t> </a:t>
            </a:r>
            <a:r>
              <a:rPr sz="1800" dirty="0">
                <a:latin typeface="Courier"/>
              </a:rPr>
              <a:t>&lt;- </a:t>
            </a:r>
            <a:r>
              <a:rPr sz="1800" dirty="0" err="1">
                <a:latin typeface="Courier"/>
              </a:rPr>
              <a:t>gCentroid</a:t>
            </a:r>
            <a:r>
              <a:rPr sz="1800" dirty="0">
                <a:latin typeface="Courier"/>
              </a:rPr>
              <a:t>(</a:t>
            </a:r>
            <a:r>
              <a:rPr sz="1800" dirty="0" err="1">
                <a:latin typeface="Courier"/>
              </a:rPr>
              <a:t>lnd</a:t>
            </a:r>
            <a:r>
              <a:rPr sz="1800" dirty="0">
                <a:latin typeface="Courier"/>
              </a:rPr>
              <a:t>[</a:t>
            </a:r>
            <a:r>
              <a:rPr sz="1800" dirty="0" err="1">
                <a:latin typeface="Courier"/>
              </a:rPr>
              <a:t>lnd$name</a:t>
            </a:r>
            <a:r>
              <a:rPr sz="1800" dirty="0">
                <a:latin typeface="Courier"/>
              </a:rPr>
              <a:t> == </a:t>
            </a:r>
            <a:r>
              <a:rPr sz="1800" dirty="0">
                <a:solidFill>
                  <a:srgbClr val="61D6FF"/>
                </a:solidFill>
                <a:latin typeface="Courier"/>
              </a:rPr>
              <a:t>"City of London"</a:t>
            </a:r>
            <a:r>
              <a:rPr sz="1800" dirty="0">
                <a:latin typeface="Courier"/>
              </a:rPr>
              <a:t>,]) 
</a:t>
            </a:r>
            <a:r>
              <a:rPr sz="1800" b="1" dirty="0">
                <a:solidFill>
                  <a:srgbClr val="99FF99"/>
                </a:solidFill>
                <a:latin typeface="Courier"/>
              </a:rPr>
              <a:t>points</a:t>
            </a:r>
            <a:r>
              <a:rPr sz="1800" dirty="0">
                <a:latin typeface="Courier"/>
              </a:rPr>
              <a:t>(</a:t>
            </a:r>
            <a:r>
              <a:rPr sz="1800" dirty="0" err="1">
                <a:latin typeface="Courier"/>
              </a:rPr>
              <a:t>cent_lnd</a:t>
            </a:r>
            <a:r>
              <a:rPr sz="1800" dirty="0">
                <a:latin typeface="Courier"/>
              </a:rPr>
              <a:t>, cex = 3)</a:t>
            </a:r>
          </a:p>
          <a:p>
            <a:pPr lvl="1"/>
            <a:r>
              <a:rPr dirty="0"/>
              <a:t>Method 1</a:t>
            </a:r>
          </a:p>
          <a:p>
            <a:pPr marL="1270000" indent="0">
              <a:buNone/>
            </a:pPr>
            <a:r>
              <a:rPr sz="1800" dirty="0" err="1">
                <a:latin typeface="Courier"/>
              </a:rPr>
              <a:t>lnd_buffer</a:t>
            </a:r>
            <a:r>
              <a:rPr sz="1800" dirty="0">
                <a:latin typeface="Courier"/>
              </a:rPr>
              <a:t> &lt;- </a:t>
            </a:r>
            <a:r>
              <a:rPr sz="1800" b="1" dirty="0" err="1">
                <a:solidFill>
                  <a:srgbClr val="99FF99"/>
                </a:solidFill>
                <a:latin typeface="Courier"/>
              </a:rPr>
              <a:t>gBuffer</a:t>
            </a:r>
            <a:r>
              <a:rPr sz="1800" dirty="0">
                <a:latin typeface="Courier"/>
              </a:rPr>
              <a:t>(</a:t>
            </a:r>
            <a:r>
              <a:rPr sz="1800" dirty="0" err="1">
                <a:latin typeface="Courier"/>
              </a:rPr>
              <a:t>spgeom</a:t>
            </a:r>
            <a:r>
              <a:rPr sz="1800" dirty="0">
                <a:latin typeface="Courier"/>
              </a:rPr>
              <a:t> = </a:t>
            </a:r>
            <a:r>
              <a:rPr sz="1800" dirty="0" err="1">
                <a:latin typeface="Courier"/>
              </a:rPr>
              <a:t>cent_lnd</a:t>
            </a:r>
            <a:r>
              <a:rPr sz="1800" dirty="0">
                <a:latin typeface="Courier"/>
              </a:rPr>
              <a:t>, width = 10000)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D50D60-FC15-4935-8064-873B872CC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Geographic Centroids - Method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61963" lvl="1"/>
            <a:r>
              <a:rPr dirty="0"/>
              <a:t>Method2 of subsetting selects only points within the buffer</a:t>
            </a:r>
          </a:p>
          <a:p>
            <a:pPr marL="914400" indent="0">
              <a:buNone/>
            </a:pPr>
            <a:r>
              <a:rPr sz="1800" dirty="0" err="1">
                <a:latin typeface="Consolas" panose="020B0609020204030204" pitchFamily="49" charset="0"/>
              </a:rPr>
              <a:t>lnd_cents</a:t>
            </a:r>
            <a:r>
              <a:rPr sz="1800" dirty="0">
                <a:latin typeface="Consolas" panose="020B0609020204030204" pitchFamily="49" charset="0"/>
              </a:rPr>
              <a:t> &lt;- </a:t>
            </a:r>
            <a:r>
              <a:rPr sz="1800" dirty="0" err="1">
                <a:solidFill>
                  <a:srgbClr val="99FF99"/>
                </a:solidFill>
                <a:latin typeface="Consolas" panose="020B0609020204030204" pitchFamily="49" charset="0"/>
              </a:rPr>
              <a:t>SpatialPoints</a:t>
            </a:r>
            <a:r>
              <a:rPr sz="1800" dirty="0">
                <a:latin typeface="Consolas" panose="020B0609020204030204" pitchFamily="49" charset="0"/>
              </a:rPr>
              <a:t>(coordinates(</a:t>
            </a:r>
            <a:r>
              <a:rPr sz="1800" dirty="0" err="1">
                <a:latin typeface="Consolas" panose="020B0609020204030204" pitchFamily="49" charset="0"/>
              </a:rPr>
              <a:t>lnd</a:t>
            </a:r>
            <a:r>
              <a:rPr sz="1800" dirty="0">
                <a:latin typeface="Consolas" panose="020B0609020204030204" pitchFamily="49" charset="0"/>
              </a:rPr>
              <a:t>),
             proj4string = </a:t>
            </a:r>
            <a:r>
              <a:rPr sz="1800" dirty="0">
                <a:solidFill>
                  <a:srgbClr val="99FF99"/>
                </a:solidFill>
                <a:latin typeface="Consolas" panose="020B0609020204030204" pitchFamily="49" charset="0"/>
              </a:rPr>
              <a:t>CRS</a:t>
            </a:r>
            <a:r>
              <a:rPr sz="1800" dirty="0">
                <a:latin typeface="Consolas" panose="020B0609020204030204" pitchFamily="49" charset="0"/>
              </a:rPr>
              <a:t>(proj4string(</a:t>
            </a:r>
            <a:r>
              <a:rPr sz="1800" dirty="0" err="1">
                <a:latin typeface="Consolas" panose="020B0609020204030204" pitchFamily="49" charset="0"/>
              </a:rPr>
              <a:t>lnd</a:t>
            </a:r>
            <a:r>
              <a:rPr sz="1800" dirty="0">
                <a:latin typeface="Consolas" panose="020B0609020204030204" pitchFamily="49" charset="0"/>
              </a:rPr>
              <a:t>))) </a:t>
            </a:r>
            <a:r>
              <a:rPr sz="1800" dirty="0">
                <a:solidFill>
                  <a:srgbClr val="99CC00"/>
                </a:solidFill>
                <a:latin typeface="Consolas" panose="020B0609020204030204" pitchFamily="49" charset="0"/>
              </a:rPr>
              <a:t># create </a:t>
            </a:r>
            <a:r>
              <a:rPr sz="1800" dirty="0" err="1">
                <a:solidFill>
                  <a:srgbClr val="99CC00"/>
                </a:solidFill>
                <a:latin typeface="Consolas" panose="020B0609020204030204" pitchFamily="49" charset="0"/>
              </a:rPr>
              <a:t>spatialpoints</a:t>
            </a:r>
            <a:r>
              <a:rPr sz="1800" dirty="0">
                <a:latin typeface="Consolas" panose="020B0609020204030204" pitchFamily="49" charset="0"/>
              </a:rPr>
              <a:t>
</a:t>
            </a:r>
            <a:r>
              <a:rPr sz="1800" dirty="0" err="1">
                <a:latin typeface="Consolas" panose="020B0609020204030204" pitchFamily="49" charset="0"/>
              </a:rPr>
              <a:t>sel</a:t>
            </a:r>
            <a:r>
              <a:rPr sz="1800" dirty="0">
                <a:latin typeface="Consolas" panose="020B0609020204030204" pitchFamily="49" charset="0"/>
              </a:rPr>
              <a:t> &lt;- </a:t>
            </a:r>
            <a:r>
              <a:rPr sz="1800" dirty="0" err="1">
                <a:latin typeface="Consolas" panose="020B0609020204030204" pitchFamily="49" charset="0"/>
              </a:rPr>
              <a:t>lnd_cents</a:t>
            </a:r>
            <a:r>
              <a:rPr sz="1800" dirty="0">
                <a:latin typeface="Consolas" panose="020B0609020204030204" pitchFamily="49" charset="0"/>
              </a:rPr>
              <a:t>[</a:t>
            </a:r>
            <a:r>
              <a:rPr sz="1800" dirty="0" err="1">
                <a:latin typeface="Consolas" panose="020B0609020204030204" pitchFamily="49" charset="0"/>
              </a:rPr>
              <a:t>lnd_buffer</a:t>
            </a:r>
            <a:r>
              <a:rPr sz="1800" dirty="0">
                <a:latin typeface="Consolas" panose="020B0609020204030204" pitchFamily="49" charset="0"/>
              </a:rPr>
              <a:t>,] </a:t>
            </a:r>
            <a:r>
              <a:rPr sz="1800" dirty="0">
                <a:solidFill>
                  <a:srgbClr val="99CC00"/>
                </a:solidFill>
                <a:latin typeface="Consolas" panose="020B0609020204030204" pitchFamily="49" charset="0"/>
              </a:rPr>
              <a:t># select points inside buffer</a:t>
            </a:r>
            <a:r>
              <a:rPr sz="1800" dirty="0">
                <a:latin typeface="Consolas" panose="020B0609020204030204" pitchFamily="49" charset="0"/>
              </a:rPr>
              <a:t>
points(</a:t>
            </a:r>
            <a:r>
              <a:rPr sz="1800" dirty="0" err="1">
                <a:latin typeface="Consolas" panose="020B0609020204030204" pitchFamily="49" charset="0"/>
              </a:rPr>
              <a:t>sel</a:t>
            </a:r>
            <a:r>
              <a:rPr sz="1800" dirty="0">
                <a:latin typeface="Consolas" panose="020B0609020204030204" pitchFamily="49" charset="0"/>
              </a:rPr>
              <a:t>) </a:t>
            </a:r>
            <a:r>
              <a:rPr sz="1800" dirty="0">
                <a:solidFill>
                  <a:srgbClr val="99CC00"/>
                </a:solidFill>
                <a:latin typeface="Consolas" panose="020B0609020204030204" pitchFamily="49" charset="0"/>
              </a:rPr>
              <a:t># show where the points are located</a:t>
            </a:r>
            <a:r>
              <a:rPr sz="1800" dirty="0">
                <a:latin typeface="Consolas" panose="020B0609020204030204" pitchFamily="49" charset="0"/>
              </a:rPr>
              <a:t>
</a:t>
            </a:r>
            <a:r>
              <a:rPr sz="1800" dirty="0" err="1">
                <a:latin typeface="Consolas" panose="020B0609020204030204" pitchFamily="49" charset="0"/>
              </a:rPr>
              <a:t>lnd_central</a:t>
            </a:r>
            <a:r>
              <a:rPr sz="1800" dirty="0">
                <a:latin typeface="Consolas" panose="020B0609020204030204" pitchFamily="49" charset="0"/>
              </a:rPr>
              <a:t> &lt;- </a:t>
            </a:r>
            <a:r>
              <a:rPr sz="1800" dirty="0" err="1">
                <a:latin typeface="Consolas" panose="020B0609020204030204" pitchFamily="49" charset="0"/>
              </a:rPr>
              <a:t>lnd</a:t>
            </a:r>
            <a:r>
              <a:rPr sz="1800" dirty="0">
                <a:latin typeface="Consolas" panose="020B0609020204030204" pitchFamily="49" charset="0"/>
              </a:rPr>
              <a:t>[</a:t>
            </a:r>
            <a:r>
              <a:rPr sz="1800" dirty="0" err="1">
                <a:latin typeface="Consolas" panose="020B0609020204030204" pitchFamily="49" charset="0"/>
              </a:rPr>
              <a:t>sel</a:t>
            </a:r>
            <a:r>
              <a:rPr sz="1800" dirty="0">
                <a:latin typeface="Consolas" panose="020B0609020204030204" pitchFamily="49" charset="0"/>
              </a:rPr>
              <a:t>,] </a:t>
            </a:r>
            <a:r>
              <a:rPr sz="1800" dirty="0">
                <a:solidFill>
                  <a:srgbClr val="99CC00"/>
                </a:solidFill>
                <a:latin typeface="Consolas" panose="020B0609020204030204" pitchFamily="49" charset="0"/>
              </a:rPr>
              <a:t># select zones intersecting w. </a:t>
            </a:r>
            <a:r>
              <a:rPr sz="1800" dirty="0" err="1">
                <a:solidFill>
                  <a:srgbClr val="99CC00"/>
                </a:solidFill>
                <a:latin typeface="Consolas" panose="020B0609020204030204" pitchFamily="49" charset="0"/>
              </a:rPr>
              <a:t>sel</a:t>
            </a:r>
            <a:r>
              <a:rPr sz="1800" dirty="0">
                <a:latin typeface="Consolas" panose="020B0609020204030204" pitchFamily="49" charset="0"/>
              </a:rPr>
              <a:t>
</a:t>
            </a:r>
            <a:r>
              <a:rPr sz="1800" b="1" dirty="0">
                <a:solidFill>
                  <a:srgbClr val="99FF99"/>
                </a:solidFill>
                <a:latin typeface="Consolas" panose="020B0609020204030204" pitchFamily="49" charset="0"/>
              </a:rPr>
              <a:t>plot</a:t>
            </a:r>
            <a:r>
              <a:rPr sz="1800" dirty="0">
                <a:latin typeface="Consolas" panose="020B0609020204030204" pitchFamily="49" charset="0"/>
              </a:rPr>
              <a:t>(</a:t>
            </a:r>
            <a:r>
              <a:rPr sz="1800" dirty="0" err="1">
                <a:latin typeface="Consolas" panose="020B0609020204030204" pitchFamily="49" charset="0"/>
              </a:rPr>
              <a:t>lnd_central</a:t>
            </a:r>
            <a:r>
              <a:rPr sz="1800" dirty="0">
                <a:latin typeface="Consolas" panose="020B0609020204030204" pitchFamily="49" charset="0"/>
              </a:rPr>
              <a:t>, add = T, col = </a:t>
            </a:r>
            <a:r>
              <a:rPr sz="1800" dirty="0">
                <a:solidFill>
                  <a:srgbClr val="61D6FF"/>
                </a:solidFill>
                <a:latin typeface="Consolas" panose="020B0609020204030204" pitchFamily="49" charset="0"/>
              </a:rPr>
              <a:t>"</a:t>
            </a:r>
            <a:r>
              <a:rPr sz="1800" dirty="0" err="1">
                <a:solidFill>
                  <a:srgbClr val="61D6FF"/>
                </a:solidFill>
                <a:latin typeface="Consolas" panose="020B0609020204030204" pitchFamily="49" charset="0"/>
              </a:rPr>
              <a:t>lightslateblue</a:t>
            </a:r>
            <a:r>
              <a:rPr sz="1800" dirty="0">
                <a:solidFill>
                  <a:srgbClr val="61D6FF"/>
                </a:solidFill>
                <a:latin typeface="Consolas" panose="020B0609020204030204" pitchFamily="49" charset="0"/>
              </a:rPr>
              <a:t>"</a:t>
            </a:r>
            <a:r>
              <a:rPr sz="1800" dirty="0">
                <a:latin typeface="Consolas" panose="020B0609020204030204" pitchFamily="49" charset="0"/>
              </a:rPr>
              <a:t>, 
     border = </a:t>
            </a:r>
            <a:r>
              <a:rPr sz="1800" dirty="0">
                <a:solidFill>
                  <a:srgbClr val="61D6FF"/>
                </a:solidFill>
                <a:latin typeface="Consolas" panose="020B0609020204030204" pitchFamily="49" charset="0"/>
              </a:rPr>
              <a:t>"grey"</a:t>
            </a:r>
            <a:r>
              <a:rPr sz="1800" dirty="0">
                <a:latin typeface="Consolas" panose="020B0609020204030204" pitchFamily="49" charset="0"/>
              </a:rPr>
              <a:t>)
</a:t>
            </a:r>
            <a:r>
              <a:rPr sz="1800" b="1" dirty="0">
                <a:solidFill>
                  <a:srgbClr val="99FF99"/>
                </a:solidFill>
                <a:latin typeface="Consolas" panose="020B0609020204030204" pitchFamily="49" charset="0"/>
              </a:rPr>
              <a:t>plot</a:t>
            </a:r>
            <a:r>
              <a:rPr sz="1800" dirty="0">
                <a:latin typeface="Consolas" panose="020B0609020204030204" pitchFamily="49" charset="0"/>
              </a:rPr>
              <a:t>(</a:t>
            </a:r>
            <a:r>
              <a:rPr sz="1800" dirty="0" err="1">
                <a:latin typeface="Consolas" panose="020B0609020204030204" pitchFamily="49" charset="0"/>
              </a:rPr>
              <a:t>lnd_buffer</a:t>
            </a:r>
            <a:r>
              <a:rPr sz="1800" dirty="0">
                <a:latin typeface="Consolas" panose="020B0609020204030204" pitchFamily="49" charset="0"/>
              </a:rPr>
              <a:t>, add = T, border = </a:t>
            </a:r>
            <a:r>
              <a:rPr sz="1800" dirty="0">
                <a:solidFill>
                  <a:srgbClr val="61D6FF"/>
                </a:solidFill>
                <a:latin typeface="Consolas" panose="020B0609020204030204" pitchFamily="49" charset="0"/>
              </a:rPr>
              <a:t>"red"</a:t>
            </a:r>
            <a:r>
              <a:rPr sz="1800" dirty="0">
                <a:latin typeface="Consolas" panose="020B0609020204030204" pitchFamily="49" charset="0"/>
              </a:rPr>
              <a:t>, </a:t>
            </a:r>
            <a:r>
              <a:rPr sz="1800" dirty="0" err="1">
                <a:latin typeface="Consolas" panose="020B0609020204030204" pitchFamily="49" charset="0"/>
              </a:rPr>
              <a:t>lwd</a:t>
            </a:r>
            <a:r>
              <a:rPr sz="1800" dirty="0">
                <a:latin typeface="Consolas" panose="020B0609020204030204" pitchFamily="49" charset="0"/>
              </a:rPr>
              <a:t> = 2)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D6597-3EA6-468B-B3AA-AD0DA94BE2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Problem Description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Bef>
                <a:spcPts val="3000"/>
              </a:spcBef>
              <a:buNone/>
            </a:pPr>
            <a:endParaRPr b="1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7F9068F-D427-4C4F-A303-A65782E38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 of London Centroid &amp; Buffer Zone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spcBef>
                <a:spcPts val="3000"/>
              </a:spcBef>
              <a:buNone/>
            </a:pPr>
            <a:r>
              <a:rPr b="1" dirty="0"/>
              <a:t>Plot the Centroids</a:t>
            </a:r>
            <a:endParaRPr lang="en-US" b="1" dirty="0"/>
          </a:p>
          <a:p>
            <a:pPr marL="0" indent="0">
              <a:spcBef>
                <a:spcPts val="3000"/>
              </a:spcBef>
              <a:buNone/>
            </a:pPr>
            <a:r>
              <a:rPr lang="en-US" b="1" dirty="0"/>
              <a:t>Plot the Buffer Zone</a:t>
            </a:r>
            <a:endParaRPr b="1" dirty="0"/>
          </a:p>
        </p:txBody>
      </p:sp>
      <p:pic>
        <p:nvPicPr>
          <p:cNvPr id="6" name="Content Placeholder 4" descr="spatial_mapping_render_final_files/figure-pptx/unnamed-chunk-14-1.png">
            <a:extLst>
              <a:ext uri="{FF2B5EF4-FFF2-40B4-BE49-F238E27FC236}">
                <a16:creationId xmlns:a16="http://schemas.microsoft.com/office/drawing/2014/main" id="{9715D2A3-2673-4F4B-939F-C06CE592F46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tretch/>
        </p:blipFill>
        <p:spPr bwMode="auto">
          <a:xfrm>
            <a:off x="6172200" y="2054490"/>
            <a:ext cx="5468938" cy="3645958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263F8C-033C-42A9-8BCE-0FFAA96AE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Selecting Quadrants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dirty="0"/>
              <a:t>The code below should help understand the way spatial data work in R.</a:t>
            </a:r>
          </a:p>
          <a:p>
            <a:pPr lvl="1"/>
            <a:r>
              <a:rPr dirty="0"/>
              <a:t>Find the </a:t>
            </a:r>
            <a:r>
              <a:rPr dirty="0" err="1"/>
              <a:t>centre</a:t>
            </a:r>
            <a:r>
              <a:rPr dirty="0"/>
              <a:t> of the </a:t>
            </a:r>
            <a:r>
              <a:rPr dirty="0" err="1"/>
              <a:t>london</a:t>
            </a:r>
            <a:r>
              <a:rPr dirty="0"/>
              <a:t> area</a:t>
            </a:r>
          </a:p>
          <a:p>
            <a:pPr marL="1270000" indent="0">
              <a:buNone/>
            </a:pPr>
            <a:r>
              <a:rPr sz="1800" dirty="0" err="1">
                <a:latin typeface="Consolas" panose="020B0609020204030204" pitchFamily="49" charset="0"/>
              </a:rPr>
              <a:t>lat</a:t>
            </a:r>
            <a:r>
              <a:rPr sz="1800" dirty="0">
                <a:latin typeface="Consolas" panose="020B0609020204030204" pitchFamily="49" charset="0"/>
              </a:rPr>
              <a:t> &lt;-</a:t>
            </a:r>
            <a:r>
              <a:rPr sz="1800" dirty="0">
                <a:solidFill>
                  <a:srgbClr val="4070A0"/>
                </a:solidFill>
                <a:latin typeface="Consolas" panose="020B0609020204030204" pitchFamily="49" charset="0"/>
              </a:rPr>
              <a:t> </a:t>
            </a:r>
            <a:r>
              <a:rPr sz="1800" b="1" dirty="0">
                <a:solidFill>
                  <a:srgbClr val="99FF99"/>
                </a:solidFill>
                <a:latin typeface="Consolas" panose="020B0609020204030204" pitchFamily="49" charset="0"/>
              </a:rPr>
              <a:t>coordinates</a:t>
            </a:r>
            <a:r>
              <a:rPr sz="1800" dirty="0">
                <a:latin typeface="Consolas" panose="020B0609020204030204" pitchFamily="49" charset="0"/>
              </a:rPr>
              <a:t>(</a:t>
            </a:r>
            <a:r>
              <a:rPr sz="1800" b="1" dirty="0" err="1">
                <a:solidFill>
                  <a:srgbClr val="99FF99"/>
                </a:solidFill>
                <a:latin typeface="Consolas" panose="020B0609020204030204" pitchFamily="49" charset="0"/>
              </a:rPr>
              <a:t>gCentroid</a:t>
            </a:r>
            <a:r>
              <a:rPr sz="1800" dirty="0">
                <a:latin typeface="Consolas" panose="020B0609020204030204" pitchFamily="49" charset="0"/>
              </a:rPr>
              <a:t>(</a:t>
            </a:r>
            <a:r>
              <a:rPr sz="1800" dirty="0" err="1">
                <a:latin typeface="Consolas" panose="020B0609020204030204" pitchFamily="49" charset="0"/>
              </a:rPr>
              <a:t>lnd</a:t>
            </a:r>
            <a:r>
              <a:rPr sz="1800" dirty="0">
                <a:latin typeface="Consolas" panose="020B0609020204030204" pitchFamily="49" charset="0"/>
              </a:rPr>
              <a:t>))[[</a:t>
            </a:r>
            <a:r>
              <a:rPr sz="1800" b="1" dirty="0">
                <a:solidFill>
                  <a:srgbClr val="62DBD8"/>
                </a:solidFill>
                <a:latin typeface="Consolas" panose="020B0609020204030204" pitchFamily="49" charset="0"/>
              </a:rPr>
              <a:t>1</a:t>
            </a:r>
            <a:r>
              <a:rPr sz="1800" dirty="0">
                <a:latin typeface="Consolas" panose="020B0609020204030204" pitchFamily="49" charset="0"/>
              </a:rPr>
              <a:t>]] </a:t>
            </a:r>
            <a:br>
              <a:rPr dirty="0">
                <a:latin typeface="Consolas" panose="020B0609020204030204" pitchFamily="49" charset="0"/>
              </a:rPr>
            </a:br>
            <a:r>
              <a:rPr sz="1800" dirty="0" err="1">
                <a:latin typeface="Consolas" panose="020B0609020204030204" pitchFamily="49" charset="0"/>
              </a:rPr>
              <a:t>lng</a:t>
            </a:r>
            <a:r>
              <a:rPr sz="1800" dirty="0">
                <a:latin typeface="Consolas" panose="020B0609020204030204" pitchFamily="49" charset="0"/>
              </a:rPr>
              <a:t> &lt;-</a:t>
            </a:r>
            <a:r>
              <a:rPr sz="1800" dirty="0">
                <a:solidFill>
                  <a:srgbClr val="4070A0"/>
                </a:solidFill>
                <a:latin typeface="Consolas" panose="020B0609020204030204" pitchFamily="49" charset="0"/>
              </a:rPr>
              <a:t> </a:t>
            </a:r>
            <a:r>
              <a:rPr sz="1800" b="1" dirty="0">
                <a:solidFill>
                  <a:srgbClr val="99FF99"/>
                </a:solidFill>
                <a:latin typeface="Consolas" panose="020B0609020204030204" pitchFamily="49" charset="0"/>
              </a:rPr>
              <a:t>coordinates</a:t>
            </a:r>
            <a:r>
              <a:rPr sz="1800" dirty="0">
                <a:latin typeface="Consolas" panose="020B0609020204030204" pitchFamily="49" charset="0"/>
              </a:rPr>
              <a:t>(</a:t>
            </a:r>
            <a:r>
              <a:rPr sz="1800" b="1" dirty="0" err="1">
                <a:solidFill>
                  <a:srgbClr val="99FF99"/>
                </a:solidFill>
                <a:latin typeface="Consolas" panose="020B0609020204030204" pitchFamily="49" charset="0"/>
              </a:rPr>
              <a:t>gCentroid</a:t>
            </a:r>
            <a:r>
              <a:rPr sz="1800" dirty="0">
                <a:latin typeface="Consolas" panose="020B0609020204030204" pitchFamily="49" charset="0"/>
              </a:rPr>
              <a:t>(</a:t>
            </a:r>
            <a:r>
              <a:rPr sz="1800" dirty="0" err="1">
                <a:latin typeface="Consolas" panose="020B0609020204030204" pitchFamily="49" charset="0"/>
              </a:rPr>
              <a:t>lnd</a:t>
            </a:r>
            <a:r>
              <a:rPr sz="1800" dirty="0">
                <a:latin typeface="Consolas" panose="020B0609020204030204" pitchFamily="49" charset="0"/>
              </a:rPr>
              <a:t>))[[</a:t>
            </a:r>
            <a:r>
              <a:rPr sz="1800" b="1" dirty="0">
                <a:solidFill>
                  <a:srgbClr val="62DBD8"/>
                </a:solidFill>
                <a:latin typeface="Consolas" panose="020B0609020204030204" pitchFamily="49" charset="0"/>
              </a:rPr>
              <a:t>2</a:t>
            </a:r>
            <a:r>
              <a:rPr sz="1800" dirty="0">
                <a:latin typeface="Consolas" panose="020B0609020204030204" pitchFamily="49" charset="0"/>
              </a:rPr>
              <a:t>]]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CAB7F39-091D-4C4C-8672-8E7A4DB07D0C}"/>
              </a:ext>
            </a:extLst>
          </p:cNvPr>
          <p:cNvSpPr/>
          <p:nvPr/>
        </p:nvSpPr>
        <p:spPr>
          <a:xfrm>
            <a:off x="4182796" y="3808412"/>
            <a:ext cx="3219450" cy="2524125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E2C0190-C672-43C1-8F90-AA7573542112}"/>
              </a:ext>
            </a:extLst>
          </p:cNvPr>
          <p:cNvCxnSpPr>
            <a:stCxn id="4" idx="1"/>
            <a:endCxn id="4" idx="3"/>
          </p:cNvCxnSpPr>
          <p:nvPr/>
        </p:nvCxnSpPr>
        <p:spPr>
          <a:xfrm>
            <a:off x="4182796" y="5070475"/>
            <a:ext cx="32194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BB303C5-6255-4DBA-B655-40C70A3C930D}"/>
              </a:ext>
            </a:extLst>
          </p:cNvPr>
          <p:cNvCxnSpPr>
            <a:stCxn id="4" idx="0"/>
            <a:endCxn id="4" idx="2"/>
          </p:cNvCxnSpPr>
          <p:nvPr/>
        </p:nvCxnSpPr>
        <p:spPr>
          <a:xfrm>
            <a:off x="5792521" y="3808412"/>
            <a:ext cx="0" cy="252412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22D4D15-FB1E-4FF7-97BB-44DE85615C86}"/>
              </a:ext>
            </a:extLst>
          </p:cNvPr>
          <p:cNvSpPr txBox="1"/>
          <p:nvPr/>
        </p:nvSpPr>
        <p:spPr>
          <a:xfrm>
            <a:off x="4302700" y="4258943"/>
            <a:ext cx="14629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NW</a:t>
            </a:r>
          </a:p>
          <a:p>
            <a:pPr algn="ctr"/>
            <a:r>
              <a:rPr lang="en-US" dirty="0"/>
              <a:t>north &amp; !east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4E94A2D-6346-4239-BD2B-91F363E8A1FC}"/>
              </a:ext>
            </a:extLst>
          </p:cNvPr>
          <p:cNvSpPr txBox="1"/>
          <p:nvPr/>
        </p:nvSpPr>
        <p:spPr>
          <a:xfrm>
            <a:off x="5903608" y="4226677"/>
            <a:ext cx="13875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NE</a:t>
            </a:r>
          </a:p>
          <a:p>
            <a:pPr algn="ctr"/>
            <a:r>
              <a:rPr lang="en-US" dirty="0"/>
              <a:t>north &amp; east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F0F31B6-A360-4206-93AA-5F1328523AE3}"/>
              </a:ext>
            </a:extLst>
          </p:cNvPr>
          <p:cNvSpPr txBox="1"/>
          <p:nvPr/>
        </p:nvSpPr>
        <p:spPr>
          <a:xfrm>
            <a:off x="5857920" y="5488740"/>
            <a:ext cx="14356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SE</a:t>
            </a:r>
          </a:p>
          <a:p>
            <a:pPr algn="ctr"/>
            <a:r>
              <a:rPr lang="en-US" dirty="0"/>
              <a:t>!north &amp; east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44116E7-0840-44D5-8458-8760CC9AC53E}"/>
              </a:ext>
            </a:extLst>
          </p:cNvPr>
          <p:cNvSpPr txBox="1"/>
          <p:nvPr/>
        </p:nvSpPr>
        <p:spPr>
          <a:xfrm>
            <a:off x="4256179" y="5521006"/>
            <a:ext cx="15109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SW</a:t>
            </a:r>
          </a:p>
          <a:p>
            <a:pPr algn="ctr"/>
            <a:r>
              <a:rPr lang="en-US" dirty="0"/>
              <a:t>!north &amp; !east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52AD3-CDA2-4656-895E-7CC697EFC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Test for NE Quadrant Inclusion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dirty="0"/>
              <a:t>arguments to test whether or not a coordinate is east or north of the </a:t>
            </a:r>
            <a:r>
              <a:rPr dirty="0" err="1"/>
              <a:t>centre</a:t>
            </a:r>
            <a:endParaRPr lang="en-US" dirty="0"/>
          </a:p>
          <a:p>
            <a:pPr lvl="1"/>
            <a:endParaRPr dirty="0"/>
          </a:p>
          <a:p>
            <a:pPr marL="1270000" indent="0">
              <a:buNone/>
            </a:pPr>
            <a:r>
              <a:rPr sz="2000" dirty="0">
                <a:latin typeface="Consolas" panose="020B0609020204030204" pitchFamily="49" charset="0"/>
              </a:rPr>
              <a:t>east &lt;-</a:t>
            </a:r>
            <a:r>
              <a:rPr sz="2000" dirty="0">
                <a:solidFill>
                  <a:srgbClr val="4070A0"/>
                </a:solidFill>
                <a:latin typeface="Consolas" panose="020B0609020204030204" pitchFamily="49" charset="0"/>
              </a:rPr>
              <a:t> </a:t>
            </a:r>
            <a:r>
              <a:rPr sz="2000" b="1" dirty="0" err="1">
                <a:solidFill>
                  <a:srgbClr val="99FF99"/>
                </a:solidFill>
                <a:latin typeface="Consolas" panose="020B0609020204030204" pitchFamily="49" charset="0"/>
              </a:rPr>
              <a:t>sapply</a:t>
            </a:r>
            <a:r>
              <a:rPr sz="2000" dirty="0">
                <a:latin typeface="Consolas" panose="020B0609020204030204" pitchFamily="49" charset="0"/>
              </a:rPr>
              <a:t>(</a:t>
            </a:r>
            <a:r>
              <a:rPr sz="2000" b="1" dirty="0">
                <a:solidFill>
                  <a:srgbClr val="99FF99"/>
                </a:solidFill>
                <a:latin typeface="Consolas" panose="020B0609020204030204" pitchFamily="49" charset="0"/>
              </a:rPr>
              <a:t>coordinates</a:t>
            </a:r>
            <a:r>
              <a:rPr sz="2000" dirty="0">
                <a:latin typeface="Consolas" panose="020B0609020204030204" pitchFamily="49" charset="0"/>
              </a:rPr>
              <a:t>(</a:t>
            </a:r>
            <a:r>
              <a:rPr sz="2000" dirty="0" err="1">
                <a:latin typeface="Consolas" panose="020B0609020204030204" pitchFamily="49" charset="0"/>
              </a:rPr>
              <a:t>lnd</a:t>
            </a:r>
            <a:r>
              <a:rPr sz="2000" dirty="0">
                <a:latin typeface="Consolas" panose="020B0609020204030204" pitchFamily="49" charset="0"/>
              </a:rPr>
              <a:t>)[,</a:t>
            </a:r>
            <a:r>
              <a:rPr sz="2000" b="1" dirty="0">
                <a:solidFill>
                  <a:srgbClr val="62DBD8"/>
                </a:solidFill>
                <a:latin typeface="Consolas" panose="020B0609020204030204" pitchFamily="49" charset="0"/>
              </a:rPr>
              <a:t>1</a:t>
            </a:r>
            <a:r>
              <a:rPr sz="2000" dirty="0">
                <a:latin typeface="Consolas" panose="020B0609020204030204" pitchFamily="49" charset="0"/>
              </a:rPr>
              <a:t>], </a:t>
            </a:r>
            <a:r>
              <a:rPr sz="2000" b="1" dirty="0">
                <a:solidFill>
                  <a:srgbClr val="99FF99"/>
                </a:solidFill>
                <a:latin typeface="Consolas" panose="020B0609020204030204" pitchFamily="49" charset="0"/>
              </a:rPr>
              <a:t>function</a:t>
            </a:r>
            <a:r>
              <a:rPr sz="2000" dirty="0">
                <a:latin typeface="Consolas" panose="020B0609020204030204" pitchFamily="49" charset="0"/>
              </a:rPr>
              <a:t>(x) x </a:t>
            </a:r>
            <a:r>
              <a:rPr sz="20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&gt; </a:t>
            </a:r>
            <a:r>
              <a:rPr sz="2000" dirty="0" err="1">
                <a:latin typeface="Consolas" panose="020B0609020204030204" pitchFamily="49" charset="0"/>
              </a:rPr>
              <a:t>lat</a:t>
            </a:r>
            <a:r>
              <a:rPr sz="2000" dirty="0">
                <a:latin typeface="Consolas" panose="020B0609020204030204" pitchFamily="49" charset="0"/>
              </a:rPr>
              <a:t>) </a:t>
            </a:r>
            <a:br>
              <a:rPr sz="3200" dirty="0">
                <a:latin typeface="Consolas" panose="020B0609020204030204" pitchFamily="49" charset="0"/>
              </a:rPr>
            </a:br>
            <a:r>
              <a:rPr sz="2000" dirty="0">
                <a:latin typeface="Consolas" panose="020B0609020204030204" pitchFamily="49" charset="0"/>
              </a:rPr>
              <a:t>north &lt;-</a:t>
            </a:r>
            <a:r>
              <a:rPr sz="2000" dirty="0">
                <a:solidFill>
                  <a:srgbClr val="4070A0"/>
                </a:solidFill>
                <a:latin typeface="Consolas" panose="020B0609020204030204" pitchFamily="49" charset="0"/>
              </a:rPr>
              <a:t> </a:t>
            </a:r>
            <a:r>
              <a:rPr sz="2000" b="1" dirty="0" err="1">
                <a:solidFill>
                  <a:srgbClr val="99FF99"/>
                </a:solidFill>
                <a:latin typeface="Consolas" panose="020B0609020204030204" pitchFamily="49" charset="0"/>
              </a:rPr>
              <a:t>sapply</a:t>
            </a:r>
            <a:r>
              <a:rPr sz="2000" dirty="0">
                <a:latin typeface="Consolas" panose="020B0609020204030204" pitchFamily="49" charset="0"/>
              </a:rPr>
              <a:t>(</a:t>
            </a:r>
            <a:r>
              <a:rPr sz="2000" b="1" dirty="0">
                <a:solidFill>
                  <a:srgbClr val="99FF99"/>
                </a:solidFill>
                <a:latin typeface="Consolas" panose="020B0609020204030204" pitchFamily="49" charset="0"/>
              </a:rPr>
              <a:t>coordinates</a:t>
            </a:r>
            <a:r>
              <a:rPr sz="2000" dirty="0">
                <a:latin typeface="Consolas" panose="020B0609020204030204" pitchFamily="49" charset="0"/>
              </a:rPr>
              <a:t>(</a:t>
            </a:r>
            <a:r>
              <a:rPr sz="2000" dirty="0" err="1">
                <a:latin typeface="Consolas" panose="020B0609020204030204" pitchFamily="49" charset="0"/>
              </a:rPr>
              <a:t>lnd</a:t>
            </a:r>
            <a:r>
              <a:rPr sz="2000" dirty="0">
                <a:latin typeface="Consolas" panose="020B0609020204030204" pitchFamily="49" charset="0"/>
              </a:rPr>
              <a:t>)[,</a:t>
            </a:r>
            <a:r>
              <a:rPr sz="2000" b="1" dirty="0">
                <a:solidFill>
                  <a:srgbClr val="62DBD8"/>
                </a:solidFill>
                <a:latin typeface="Consolas" panose="020B0609020204030204" pitchFamily="49" charset="0"/>
              </a:rPr>
              <a:t>2</a:t>
            </a:r>
            <a:r>
              <a:rPr sz="2000" dirty="0">
                <a:latin typeface="Consolas" panose="020B0609020204030204" pitchFamily="49" charset="0"/>
              </a:rPr>
              <a:t>], </a:t>
            </a:r>
            <a:r>
              <a:rPr sz="2000" b="1" dirty="0">
                <a:solidFill>
                  <a:srgbClr val="99FF99"/>
                </a:solidFill>
                <a:latin typeface="Consolas" panose="020B0609020204030204" pitchFamily="49" charset="0"/>
              </a:rPr>
              <a:t>function</a:t>
            </a:r>
            <a:r>
              <a:rPr sz="2000" dirty="0">
                <a:latin typeface="Consolas" panose="020B0609020204030204" pitchFamily="49" charset="0"/>
              </a:rPr>
              <a:t>(x) x </a:t>
            </a:r>
            <a:r>
              <a:rPr sz="20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&gt;</a:t>
            </a:r>
            <a:r>
              <a:rPr sz="2000" dirty="0">
                <a:solidFill>
                  <a:srgbClr val="4070A0"/>
                </a:solidFill>
                <a:latin typeface="Consolas" panose="020B0609020204030204" pitchFamily="49" charset="0"/>
              </a:rPr>
              <a:t> </a:t>
            </a:r>
            <a:r>
              <a:rPr sz="2000" dirty="0" err="1">
                <a:latin typeface="Consolas" panose="020B0609020204030204" pitchFamily="49" charset="0"/>
              </a:rPr>
              <a:t>lng</a:t>
            </a:r>
            <a:r>
              <a:rPr sz="2000" dirty="0">
                <a:latin typeface="Consolas" panose="020B0609020204030204" pitchFamily="49" charset="0"/>
              </a:rPr>
              <a:t>)</a:t>
            </a:r>
            <a:endParaRPr lang="en-US" sz="2000" dirty="0">
              <a:latin typeface="Consolas" panose="020B0609020204030204" pitchFamily="49" charset="0"/>
            </a:endParaRPr>
          </a:p>
          <a:p>
            <a:pPr marL="1270000" indent="0">
              <a:buNone/>
            </a:pPr>
            <a:endParaRPr sz="1800" dirty="0">
              <a:latin typeface="Consolas" panose="020B0609020204030204" pitchFamily="49" charset="0"/>
            </a:endParaRPr>
          </a:p>
          <a:p>
            <a:pPr lvl="1"/>
            <a:r>
              <a:rPr dirty="0"/>
              <a:t>test if the coordinate is east and north of the </a:t>
            </a:r>
            <a:r>
              <a:rPr dirty="0" err="1"/>
              <a:t>centre</a:t>
            </a:r>
            <a:endParaRPr lang="en-US" dirty="0"/>
          </a:p>
          <a:p>
            <a:pPr lvl="1"/>
            <a:endParaRPr sz="2800" dirty="0"/>
          </a:p>
          <a:p>
            <a:pPr marL="1270000" indent="0">
              <a:buNone/>
            </a:pPr>
            <a:r>
              <a:rPr sz="2000" dirty="0" err="1">
                <a:latin typeface="Consolas" panose="020B0609020204030204" pitchFamily="49" charset="0"/>
              </a:rPr>
              <a:t>lnd</a:t>
            </a:r>
            <a:r>
              <a:rPr sz="2000" b="1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@</a:t>
            </a:r>
            <a:r>
              <a:rPr sz="2000" dirty="0" err="1">
                <a:latin typeface="Consolas" panose="020B0609020204030204" pitchFamily="49" charset="0"/>
              </a:rPr>
              <a:t>data</a:t>
            </a:r>
            <a:r>
              <a:rPr sz="2000" b="1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$</a:t>
            </a:r>
            <a:r>
              <a:rPr sz="2000" dirty="0" err="1">
                <a:latin typeface="Consolas" panose="020B0609020204030204" pitchFamily="49" charset="0"/>
              </a:rPr>
              <a:t>quadrant</a:t>
            </a:r>
            <a:r>
              <a:rPr sz="2000" dirty="0">
                <a:latin typeface="Consolas" panose="020B0609020204030204" pitchFamily="49" charset="0"/>
              </a:rPr>
              <a:t>[east </a:t>
            </a:r>
            <a:r>
              <a:rPr sz="20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&amp;</a:t>
            </a:r>
            <a:r>
              <a:rPr sz="2000" dirty="0">
                <a:solidFill>
                  <a:srgbClr val="4070A0"/>
                </a:solidFill>
                <a:latin typeface="Consolas" panose="020B0609020204030204" pitchFamily="49" charset="0"/>
              </a:rPr>
              <a:t> </a:t>
            </a:r>
            <a:r>
              <a:rPr sz="2000" dirty="0">
                <a:latin typeface="Consolas" panose="020B0609020204030204" pitchFamily="49" charset="0"/>
              </a:rPr>
              <a:t>north] &lt;-</a:t>
            </a:r>
            <a:r>
              <a:rPr sz="2000" dirty="0">
                <a:solidFill>
                  <a:srgbClr val="4070A0"/>
                </a:solidFill>
                <a:latin typeface="Consolas" panose="020B0609020204030204" pitchFamily="49" charset="0"/>
              </a:rPr>
              <a:t> </a:t>
            </a:r>
            <a:r>
              <a:rPr sz="2000" dirty="0">
                <a:solidFill>
                  <a:srgbClr val="61D6FF"/>
                </a:solidFill>
                <a:latin typeface="Consolas" panose="020B0609020204030204" pitchFamily="49" charset="0"/>
              </a:rPr>
              <a:t>"northeast" 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6B338F-087A-4359-A8D0-3D42EB5B1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Test for SE Quadrant Inclusion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270000" indent="0">
              <a:buNone/>
            </a:pPr>
            <a:r>
              <a:rPr sz="2000" dirty="0">
                <a:latin typeface="Consolas" panose="020B0609020204030204" pitchFamily="49" charset="0"/>
              </a:rPr>
              <a:t>east &lt;-</a:t>
            </a:r>
            <a:r>
              <a:rPr sz="2000" dirty="0">
                <a:solidFill>
                  <a:srgbClr val="4070A0"/>
                </a:solidFill>
                <a:latin typeface="Consolas" panose="020B0609020204030204" pitchFamily="49" charset="0"/>
              </a:rPr>
              <a:t> </a:t>
            </a:r>
            <a:r>
              <a:rPr sz="2000" b="1" dirty="0" err="1">
                <a:solidFill>
                  <a:srgbClr val="99FF99"/>
                </a:solidFill>
                <a:latin typeface="Consolas" panose="020B0609020204030204" pitchFamily="49" charset="0"/>
              </a:rPr>
              <a:t>sapply</a:t>
            </a:r>
            <a:r>
              <a:rPr sz="2000" dirty="0">
                <a:latin typeface="Consolas" panose="020B0609020204030204" pitchFamily="49" charset="0"/>
              </a:rPr>
              <a:t>(</a:t>
            </a:r>
            <a:r>
              <a:rPr sz="2000" b="1" dirty="0">
                <a:solidFill>
                  <a:srgbClr val="99FF99"/>
                </a:solidFill>
                <a:latin typeface="Consolas" panose="020B0609020204030204" pitchFamily="49" charset="0"/>
              </a:rPr>
              <a:t>coordinates</a:t>
            </a:r>
            <a:r>
              <a:rPr sz="2000" dirty="0">
                <a:latin typeface="Consolas" panose="020B0609020204030204" pitchFamily="49" charset="0"/>
              </a:rPr>
              <a:t>(</a:t>
            </a:r>
            <a:r>
              <a:rPr sz="2000" dirty="0" err="1">
                <a:latin typeface="Consolas" panose="020B0609020204030204" pitchFamily="49" charset="0"/>
              </a:rPr>
              <a:t>lnd</a:t>
            </a:r>
            <a:r>
              <a:rPr sz="2000" dirty="0">
                <a:latin typeface="Consolas" panose="020B0609020204030204" pitchFamily="49" charset="0"/>
              </a:rPr>
              <a:t>)[,</a:t>
            </a:r>
            <a:r>
              <a:rPr sz="2000" b="1" dirty="0">
                <a:solidFill>
                  <a:srgbClr val="62DBD8"/>
                </a:solidFill>
                <a:latin typeface="Consolas" panose="020B0609020204030204" pitchFamily="49" charset="0"/>
              </a:rPr>
              <a:t>1</a:t>
            </a:r>
            <a:r>
              <a:rPr sz="2000" dirty="0">
                <a:latin typeface="Consolas" panose="020B0609020204030204" pitchFamily="49" charset="0"/>
              </a:rPr>
              <a:t>], </a:t>
            </a:r>
            <a:r>
              <a:rPr sz="2000" b="1" dirty="0">
                <a:solidFill>
                  <a:srgbClr val="99FF99"/>
                </a:solidFill>
                <a:latin typeface="Consolas" panose="020B0609020204030204" pitchFamily="49" charset="0"/>
              </a:rPr>
              <a:t>function</a:t>
            </a:r>
            <a:r>
              <a:rPr sz="2000" dirty="0">
                <a:latin typeface="Consolas" panose="020B0609020204030204" pitchFamily="49" charset="0"/>
              </a:rPr>
              <a:t>(x) x </a:t>
            </a:r>
            <a:r>
              <a:rPr sz="20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&gt;</a:t>
            </a:r>
            <a:r>
              <a:rPr sz="2000" dirty="0">
                <a:solidFill>
                  <a:srgbClr val="4070A0"/>
                </a:solidFill>
                <a:latin typeface="Consolas" panose="020B0609020204030204" pitchFamily="49" charset="0"/>
              </a:rPr>
              <a:t> </a:t>
            </a:r>
            <a:r>
              <a:rPr sz="2000" dirty="0" err="1">
                <a:latin typeface="Consolas" panose="020B0609020204030204" pitchFamily="49" charset="0"/>
              </a:rPr>
              <a:t>lat</a:t>
            </a:r>
            <a:r>
              <a:rPr sz="2000" dirty="0">
                <a:latin typeface="Consolas" panose="020B0609020204030204" pitchFamily="49" charset="0"/>
              </a:rPr>
              <a:t>) </a:t>
            </a:r>
            <a:br>
              <a:rPr sz="3200" dirty="0">
                <a:latin typeface="Consolas" panose="020B0609020204030204" pitchFamily="49" charset="0"/>
              </a:rPr>
            </a:br>
            <a:r>
              <a:rPr sz="2000" dirty="0">
                <a:latin typeface="Consolas" panose="020B0609020204030204" pitchFamily="49" charset="0"/>
              </a:rPr>
              <a:t>south &lt;-</a:t>
            </a:r>
            <a:r>
              <a:rPr sz="2000" dirty="0">
                <a:solidFill>
                  <a:srgbClr val="4070A0"/>
                </a:solidFill>
                <a:latin typeface="Consolas" panose="020B0609020204030204" pitchFamily="49" charset="0"/>
              </a:rPr>
              <a:t> </a:t>
            </a:r>
            <a:r>
              <a:rPr sz="2000" b="1" dirty="0" err="1">
                <a:solidFill>
                  <a:srgbClr val="99FF99"/>
                </a:solidFill>
                <a:latin typeface="Consolas" panose="020B0609020204030204" pitchFamily="49" charset="0"/>
              </a:rPr>
              <a:t>sapply</a:t>
            </a:r>
            <a:r>
              <a:rPr sz="2000" dirty="0">
                <a:latin typeface="Consolas" panose="020B0609020204030204" pitchFamily="49" charset="0"/>
              </a:rPr>
              <a:t>(</a:t>
            </a:r>
            <a:r>
              <a:rPr sz="2000" b="1" dirty="0">
                <a:solidFill>
                  <a:srgbClr val="99FF99"/>
                </a:solidFill>
                <a:latin typeface="Consolas" panose="020B0609020204030204" pitchFamily="49" charset="0"/>
              </a:rPr>
              <a:t>coordinates</a:t>
            </a:r>
            <a:r>
              <a:rPr sz="2000" dirty="0">
                <a:latin typeface="Consolas" panose="020B0609020204030204" pitchFamily="49" charset="0"/>
              </a:rPr>
              <a:t>(</a:t>
            </a:r>
            <a:r>
              <a:rPr sz="2000" dirty="0" err="1">
                <a:latin typeface="Consolas" panose="020B0609020204030204" pitchFamily="49" charset="0"/>
              </a:rPr>
              <a:t>lnd</a:t>
            </a:r>
            <a:r>
              <a:rPr sz="2000" dirty="0">
                <a:latin typeface="Consolas" panose="020B0609020204030204" pitchFamily="49" charset="0"/>
              </a:rPr>
              <a:t>)[,</a:t>
            </a:r>
            <a:r>
              <a:rPr sz="2000" b="1" dirty="0">
                <a:solidFill>
                  <a:srgbClr val="62DBD8"/>
                </a:solidFill>
                <a:latin typeface="Consolas" panose="020B0609020204030204" pitchFamily="49" charset="0"/>
              </a:rPr>
              <a:t>2</a:t>
            </a:r>
            <a:r>
              <a:rPr sz="2000" dirty="0">
                <a:latin typeface="Consolas" panose="020B0609020204030204" pitchFamily="49" charset="0"/>
              </a:rPr>
              <a:t>], </a:t>
            </a:r>
            <a:r>
              <a:rPr sz="2000" b="1" dirty="0">
                <a:solidFill>
                  <a:srgbClr val="99FF99"/>
                </a:solidFill>
                <a:latin typeface="Consolas" panose="020B0609020204030204" pitchFamily="49" charset="0"/>
              </a:rPr>
              <a:t>function</a:t>
            </a:r>
            <a:r>
              <a:rPr sz="2000" dirty="0">
                <a:latin typeface="Consolas" panose="020B0609020204030204" pitchFamily="49" charset="0"/>
              </a:rPr>
              <a:t>(x) x </a:t>
            </a:r>
            <a:r>
              <a:rPr sz="20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&lt;</a:t>
            </a:r>
            <a:r>
              <a:rPr sz="2000" dirty="0">
                <a:solidFill>
                  <a:srgbClr val="4070A0"/>
                </a:solidFill>
                <a:latin typeface="Consolas" panose="020B0609020204030204" pitchFamily="49" charset="0"/>
              </a:rPr>
              <a:t> </a:t>
            </a:r>
            <a:r>
              <a:rPr sz="2000" dirty="0" err="1">
                <a:latin typeface="Consolas" panose="020B0609020204030204" pitchFamily="49" charset="0"/>
              </a:rPr>
              <a:t>lng</a:t>
            </a:r>
            <a:r>
              <a:rPr sz="2000" dirty="0">
                <a:latin typeface="Consolas" panose="020B0609020204030204" pitchFamily="49" charset="0"/>
              </a:rPr>
              <a:t>)</a:t>
            </a:r>
            <a:br>
              <a:rPr sz="3200" dirty="0">
                <a:latin typeface="Consolas" panose="020B0609020204030204" pitchFamily="49" charset="0"/>
              </a:rPr>
            </a:br>
            <a:br>
              <a:rPr sz="3200" dirty="0">
                <a:latin typeface="Consolas" panose="020B0609020204030204" pitchFamily="49" charset="0"/>
              </a:rPr>
            </a:br>
            <a:r>
              <a:rPr sz="2000" dirty="0" err="1">
                <a:latin typeface="Consolas" panose="020B0609020204030204" pitchFamily="49" charset="0"/>
              </a:rPr>
              <a:t>lnd</a:t>
            </a:r>
            <a:r>
              <a:rPr sz="2000" dirty="0" err="1">
                <a:solidFill>
                  <a:srgbClr val="666666"/>
                </a:solidFill>
                <a:latin typeface="Consolas" panose="020B0609020204030204" pitchFamily="49" charset="0"/>
              </a:rPr>
              <a:t>@</a:t>
            </a:r>
            <a:r>
              <a:rPr sz="2000" dirty="0" err="1">
                <a:latin typeface="Consolas" panose="020B0609020204030204" pitchFamily="49" charset="0"/>
              </a:rPr>
              <a:t>data</a:t>
            </a:r>
            <a:r>
              <a:rPr sz="2000" dirty="0" err="1">
                <a:solidFill>
                  <a:srgbClr val="666666"/>
                </a:solidFill>
                <a:latin typeface="Consolas" panose="020B0609020204030204" pitchFamily="49" charset="0"/>
              </a:rPr>
              <a:t>$</a:t>
            </a:r>
            <a:r>
              <a:rPr sz="2000" dirty="0" err="1">
                <a:latin typeface="Consolas" panose="020B0609020204030204" pitchFamily="49" charset="0"/>
              </a:rPr>
              <a:t>quadrant</a:t>
            </a:r>
            <a:r>
              <a:rPr sz="2000" dirty="0">
                <a:latin typeface="Consolas" panose="020B0609020204030204" pitchFamily="49" charset="0"/>
              </a:rPr>
              <a:t>[east </a:t>
            </a:r>
            <a:r>
              <a:rPr sz="20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&amp;</a:t>
            </a:r>
            <a:r>
              <a:rPr sz="2000" dirty="0">
                <a:solidFill>
                  <a:srgbClr val="4070A0"/>
                </a:solidFill>
                <a:latin typeface="Consolas" panose="020B0609020204030204" pitchFamily="49" charset="0"/>
              </a:rPr>
              <a:t> </a:t>
            </a:r>
            <a:r>
              <a:rPr sz="2000" dirty="0">
                <a:latin typeface="Consolas" panose="020B0609020204030204" pitchFamily="49" charset="0"/>
              </a:rPr>
              <a:t>south] &lt;-</a:t>
            </a:r>
            <a:r>
              <a:rPr sz="2000" dirty="0">
                <a:solidFill>
                  <a:srgbClr val="4070A0"/>
                </a:solidFill>
                <a:latin typeface="Consolas" panose="020B0609020204030204" pitchFamily="49" charset="0"/>
              </a:rPr>
              <a:t> </a:t>
            </a:r>
            <a:r>
              <a:rPr sz="2000" dirty="0">
                <a:solidFill>
                  <a:srgbClr val="61D6FF"/>
                </a:solidFill>
                <a:latin typeface="Consolas" panose="020B0609020204030204" pitchFamily="49" charset="0"/>
              </a:rPr>
              <a:t>"southeast" 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DE1285-C22E-4B6E-A22C-D7496EFCE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Test for NW Quadrant Inclusion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270000" indent="0">
              <a:buNone/>
            </a:pPr>
            <a:r>
              <a:rPr sz="2000" dirty="0">
                <a:latin typeface="Consolas" panose="020B0609020204030204" pitchFamily="49" charset="0"/>
              </a:rPr>
              <a:t>west &lt;-</a:t>
            </a:r>
            <a:r>
              <a:rPr sz="2000" dirty="0">
                <a:solidFill>
                  <a:srgbClr val="4070A0"/>
                </a:solidFill>
                <a:latin typeface="Consolas" panose="020B0609020204030204" pitchFamily="49" charset="0"/>
              </a:rPr>
              <a:t> </a:t>
            </a:r>
            <a:r>
              <a:rPr sz="2000" b="1" dirty="0" err="1">
                <a:solidFill>
                  <a:srgbClr val="99FF99"/>
                </a:solidFill>
                <a:latin typeface="Consolas" panose="020B0609020204030204" pitchFamily="49" charset="0"/>
              </a:rPr>
              <a:t>sapply</a:t>
            </a:r>
            <a:r>
              <a:rPr sz="2000" dirty="0">
                <a:latin typeface="Consolas" panose="020B0609020204030204" pitchFamily="49" charset="0"/>
              </a:rPr>
              <a:t>(</a:t>
            </a:r>
            <a:r>
              <a:rPr sz="2000" b="1" dirty="0">
                <a:solidFill>
                  <a:srgbClr val="99FF99"/>
                </a:solidFill>
                <a:latin typeface="Consolas" panose="020B0609020204030204" pitchFamily="49" charset="0"/>
              </a:rPr>
              <a:t>coordinates</a:t>
            </a:r>
            <a:r>
              <a:rPr sz="2000" dirty="0">
                <a:latin typeface="Consolas" panose="020B0609020204030204" pitchFamily="49" charset="0"/>
              </a:rPr>
              <a:t>(</a:t>
            </a:r>
            <a:r>
              <a:rPr sz="2000" dirty="0" err="1">
                <a:latin typeface="Consolas" panose="020B0609020204030204" pitchFamily="49" charset="0"/>
              </a:rPr>
              <a:t>lnd</a:t>
            </a:r>
            <a:r>
              <a:rPr sz="2000" dirty="0">
                <a:latin typeface="Consolas" panose="020B0609020204030204" pitchFamily="49" charset="0"/>
              </a:rPr>
              <a:t>)[,</a:t>
            </a:r>
            <a:r>
              <a:rPr sz="2000" b="1" dirty="0">
                <a:solidFill>
                  <a:srgbClr val="62DBD8"/>
                </a:solidFill>
                <a:latin typeface="Consolas" panose="020B0609020204030204" pitchFamily="49" charset="0"/>
              </a:rPr>
              <a:t>1</a:t>
            </a:r>
            <a:r>
              <a:rPr sz="2000" dirty="0">
                <a:latin typeface="Consolas" panose="020B0609020204030204" pitchFamily="49" charset="0"/>
              </a:rPr>
              <a:t>], </a:t>
            </a:r>
            <a:r>
              <a:rPr sz="2000" b="1" dirty="0">
                <a:solidFill>
                  <a:srgbClr val="99FF99"/>
                </a:solidFill>
                <a:latin typeface="Consolas" panose="020B0609020204030204" pitchFamily="49" charset="0"/>
              </a:rPr>
              <a:t>function</a:t>
            </a:r>
            <a:r>
              <a:rPr sz="2000" dirty="0">
                <a:latin typeface="Consolas" panose="020B0609020204030204" pitchFamily="49" charset="0"/>
              </a:rPr>
              <a:t>(x) x </a:t>
            </a:r>
            <a:r>
              <a:rPr sz="20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&lt;</a:t>
            </a:r>
            <a:r>
              <a:rPr sz="2000" dirty="0">
                <a:solidFill>
                  <a:srgbClr val="4070A0"/>
                </a:solidFill>
                <a:latin typeface="Consolas" panose="020B0609020204030204" pitchFamily="49" charset="0"/>
              </a:rPr>
              <a:t> </a:t>
            </a:r>
            <a:r>
              <a:rPr sz="2000" dirty="0" err="1">
                <a:latin typeface="Consolas" panose="020B0609020204030204" pitchFamily="49" charset="0"/>
              </a:rPr>
              <a:t>lat</a:t>
            </a:r>
            <a:r>
              <a:rPr sz="2000" dirty="0">
                <a:latin typeface="Consolas" panose="020B0609020204030204" pitchFamily="49" charset="0"/>
              </a:rPr>
              <a:t>) </a:t>
            </a:r>
            <a:br>
              <a:rPr sz="3200" dirty="0">
                <a:latin typeface="Consolas" panose="020B0609020204030204" pitchFamily="49" charset="0"/>
              </a:rPr>
            </a:br>
            <a:r>
              <a:rPr sz="2000" dirty="0">
                <a:latin typeface="Consolas" panose="020B0609020204030204" pitchFamily="49" charset="0"/>
              </a:rPr>
              <a:t>north &lt;-</a:t>
            </a:r>
            <a:r>
              <a:rPr sz="2000" dirty="0">
                <a:solidFill>
                  <a:srgbClr val="4070A0"/>
                </a:solidFill>
                <a:latin typeface="Consolas" panose="020B0609020204030204" pitchFamily="49" charset="0"/>
              </a:rPr>
              <a:t> </a:t>
            </a:r>
            <a:r>
              <a:rPr sz="2000" b="1" dirty="0" err="1">
                <a:solidFill>
                  <a:srgbClr val="99FF99"/>
                </a:solidFill>
                <a:latin typeface="Consolas" panose="020B0609020204030204" pitchFamily="49" charset="0"/>
              </a:rPr>
              <a:t>sapply</a:t>
            </a:r>
            <a:r>
              <a:rPr sz="2000" dirty="0">
                <a:latin typeface="Consolas" panose="020B0609020204030204" pitchFamily="49" charset="0"/>
              </a:rPr>
              <a:t>(</a:t>
            </a:r>
            <a:r>
              <a:rPr sz="2000" b="1" dirty="0">
                <a:solidFill>
                  <a:srgbClr val="99FF99"/>
                </a:solidFill>
                <a:latin typeface="Consolas" panose="020B0609020204030204" pitchFamily="49" charset="0"/>
              </a:rPr>
              <a:t>coordinates</a:t>
            </a:r>
            <a:r>
              <a:rPr sz="2000" dirty="0">
                <a:latin typeface="Consolas" panose="020B0609020204030204" pitchFamily="49" charset="0"/>
              </a:rPr>
              <a:t>(</a:t>
            </a:r>
            <a:r>
              <a:rPr sz="2000" dirty="0" err="1">
                <a:latin typeface="Consolas" panose="020B0609020204030204" pitchFamily="49" charset="0"/>
              </a:rPr>
              <a:t>lnd</a:t>
            </a:r>
            <a:r>
              <a:rPr sz="2000" dirty="0">
                <a:latin typeface="Consolas" panose="020B0609020204030204" pitchFamily="49" charset="0"/>
              </a:rPr>
              <a:t>)[,</a:t>
            </a:r>
            <a:r>
              <a:rPr sz="2000" b="1" dirty="0">
                <a:solidFill>
                  <a:srgbClr val="62DBD8"/>
                </a:solidFill>
                <a:latin typeface="Consolas" panose="020B0609020204030204" pitchFamily="49" charset="0"/>
              </a:rPr>
              <a:t>2</a:t>
            </a:r>
            <a:r>
              <a:rPr sz="2000" dirty="0">
                <a:latin typeface="Consolas" panose="020B0609020204030204" pitchFamily="49" charset="0"/>
              </a:rPr>
              <a:t>], </a:t>
            </a:r>
            <a:r>
              <a:rPr sz="2000" b="1" dirty="0">
                <a:solidFill>
                  <a:srgbClr val="99FF99"/>
                </a:solidFill>
                <a:latin typeface="Consolas" panose="020B0609020204030204" pitchFamily="49" charset="0"/>
              </a:rPr>
              <a:t>function</a:t>
            </a:r>
            <a:r>
              <a:rPr sz="2000" dirty="0">
                <a:latin typeface="Consolas" panose="020B0609020204030204" pitchFamily="49" charset="0"/>
              </a:rPr>
              <a:t>(x) x </a:t>
            </a:r>
            <a:r>
              <a:rPr sz="20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&gt; </a:t>
            </a:r>
            <a:r>
              <a:rPr sz="2000" dirty="0" err="1">
                <a:latin typeface="Consolas" panose="020B0609020204030204" pitchFamily="49" charset="0"/>
              </a:rPr>
              <a:t>lng</a:t>
            </a:r>
            <a:r>
              <a:rPr sz="2000" dirty="0">
                <a:latin typeface="Consolas" panose="020B0609020204030204" pitchFamily="49" charset="0"/>
              </a:rPr>
              <a:t>)</a:t>
            </a:r>
            <a:br>
              <a:rPr sz="3200" dirty="0">
                <a:latin typeface="Consolas" panose="020B0609020204030204" pitchFamily="49" charset="0"/>
              </a:rPr>
            </a:br>
            <a:r>
              <a:rPr sz="2000" dirty="0">
                <a:latin typeface="Consolas" panose="020B0609020204030204" pitchFamily="49" charset="0"/>
              </a:rPr>
              <a:t> </a:t>
            </a:r>
            <a:br>
              <a:rPr sz="3200" dirty="0">
                <a:latin typeface="Consolas" panose="020B0609020204030204" pitchFamily="49" charset="0"/>
              </a:rPr>
            </a:br>
            <a:r>
              <a:rPr sz="2000" dirty="0" err="1">
                <a:latin typeface="Consolas" panose="020B0609020204030204" pitchFamily="49" charset="0"/>
              </a:rPr>
              <a:t>lnd</a:t>
            </a:r>
            <a:r>
              <a:rPr sz="2000" b="1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@</a:t>
            </a:r>
            <a:r>
              <a:rPr sz="2000" dirty="0" err="1">
                <a:latin typeface="Consolas" panose="020B0609020204030204" pitchFamily="49" charset="0"/>
              </a:rPr>
              <a:t>data</a:t>
            </a:r>
            <a:r>
              <a:rPr sz="2000" b="1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$</a:t>
            </a:r>
            <a:r>
              <a:rPr sz="2000" dirty="0" err="1">
                <a:latin typeface="Consolas" panose="020B0609020204030204" pitchFamily="49" charset="0"/>
              </a:rPr>
              <a:t>quadrant</a:t>
            </a:r>
            <a:r>
              <a:rPr sz="2000" dirty="0">
                <a:latin typeface="Consolas" panose="020B0609020204030204" pitchFamily="49" charset="0"/>
              </a:rPr>
              <a:t>[west </a:t>
            </a:r>
            <a:r>
              <a:rPr sz="20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&amp;</a:t>
            </a:r>
            <a:r>
              <a:rPr sz="2000" dirty="0">
                <a:solidFill>
                  <a:srgbClr val="4070A0"/>
                </a:solidFill>
                <a:latin typeface="Consolas" panose="020B0609020204030204" pitchFamily="49" charset="0"/>
              </a:rPr>
              <a:t> </a:t>
            </a:r>
            <a:r>
              <a:rPr sz="2000" dirty="0">
                <a:latin typeface="Consolas" panose="020B0609020204030204" pitchFamily="49" charset="0"/>
              </a:rPr>
              <a:t>north] &lt;-</a:t>
            </a:r>
            <a:r>
              <a:rPr sz="2000" dirty="0">
                <a:solidFill>
                  <a:srgbClr val="4070A0"/>
                </a:solidFill>
                <a:latin typeface="Consolas" panose="020B0609020204030204" pitchFamily="49" charset="0"/>
              </a:rPr>
              <a:t> </a:t>
            </a:r>
            <a:r>
              <a:rPr sz="2000" dirty="0">
                <a:solidFill>
                  <a:srgbClr val="61D6FF"/>
                </a:solidFill>
                <a:latin typeface="Consolas" panose="020B0609020204030204" pitchFamily="49" charset="0"/>
              </a:rPr>
              <a:t>"northwest" 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2AE0A-2761-45AA-9D30-03240D81D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Test for SW Quadrant Inclusion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270000" indent="0">
              <a:buNone/>
            </a:pPr>
            <a:r>
              <a:rPr sz="1800" dirty="0">
                <a:latin typeface="Consolas" panose="020B0609020204030204" pitchFamily="49" charset="0"/>
              </a:rPr>
              <a:t>west &lt;-</a:t>
            </a:r>
            <a:r>
              <a:rPr sz="1800" dirty="0">
                <a:solidFill>
                  <a:srgbClr val="4070A0"/>
                </a:solidFill>
                <a:latin typeface="Consolas" panose="020B0609020204030204" pitchFamily="49" charset="0"/>
              </a:rPr>
              <a:t> </a:t>
            </a:r>
            <a:r>
              <a:rPr sz="1800" b="1" dirty="0" err="1">
                <a:solidFill>
                  <a:srgbClr val="99FF99"/>
                </a:solidFill>
                <a:latin typeface="Consolas" panose="020B0609020204030204" pitchFamily="49" charset="0"/>
              </a:rPr>
              <a:t>sapply</a:t>
            </a:r>
            <a:r>
              <a:rPr sz="1800" dirty="0">
                <a:latin typeface="Consolas" panose="020B0609020204030204" pitchFamily="49" charset="0"/>
              </a:rPr>
              <a:t>(</a:t>
            </a:r>
            <a:r>
              <a:rPr sz="1800" b="1" dirty="0">
                <a:solidFill>
                  <a:srgbClr val="99FF99"/>
                </a:solidFill>
                <a:latin typeface="Consolas" panose="020B0609020204030204" pitchFamily="49" charset="0"/>
              </a:rPr>
              <a:t>coordinates</a:t>
            </a:r>
            <a:r>
              <a:rPr sz="1800" dirty="0">
                <a:latin typeface="Consolas" panose="020B0609020204030204" pitchFamily="49" charset="0"/>
              </a:rPr>
              <a:t>(</a:t>
            </a:r>
            <a:r>
              <a:rPr sz="1800" dirty="0" err="1">
                <a:latin typeface="Consolas" panose="020B0609020204030204" pitchFamily="49" charset="0"/>
              </a:rPr>
              <a:t>lnd</a:t>
            </a:r>
            <a:r>
              <a:rPr sz="1800" dirty="0">
                <a:latin typeface="Consolas" panose="020B0609020204030204" pitchFamily="49" charset="0"/>
              </a:rPr>
              <a:t>)[,</a:t>
            </a:r>
            <a:r>
              <a:rPr sz="1800" b="1" dirty="0">
                <a:solidFill>
                  <a:srgbClr val="62DBD8"/>
                </a:solidFill>
                <a:latin typeface="Consolas" panose="020B0609020204030204" pitchFamily="49" charset="0"/>
              </a:rPr>
              <a:t>1</a:t>
            </a:r>
            <a:r>
              <a:rPr sz="1800" dirty="0">
                <a:latin typeface="Consolas" panose="020B0609020204030204" pitchFamily="49" charset="0"/>
              </a:rPr>
              <a:t>], </a:t>
            </a:r>
            <a:r>
              <a:rPr sz="1800" b="1" dirty="0">
                <a:solidFill>
                  <a:srgbClr val="99FF99"/>
                </a:solidFill>
                <a:latin typeface="Consolas" panose="020B0609020204030204" pitchFamily="49" charset="0"/>
              </a:rPr>
              <a:t>function</a:t>
            </a:r>
            <a:r>
              <a:rPr sz="1800" dirty="0">
                <a:latin typeface="Consolas" panose="020B0609020204030204" pitchFamily="49" charset="0"/>
              </a:rPr>
              <a:t>(x) x </a:t>
            </a:r>
            <a:r>
              <a:rPr sz="18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&lt;</a:t>
            </a:r>
            <a:r>
              <a:rPr sz="1800" dirty="0">
                <a:solidFill>
                  <a:srgbClr val="4070A0"/>
                </a:solidFill>
                <a:latin typeface="Consolas" panose="020B0609020204030204" pitchFamily="49" charset="0"/>
              </a:rPr>
              <a:t> </a:t>
            </a:r>
            <a:r>
              <a:rPr sz="1800" dirty="0" err="1">
                <a:latin typeface="Consolas" panose="020B0609020204030204" pitchFamily="49" charset="0"/>
              </a:rPr>
              <a:t>lat</a:t>
            </a:r>
            <a:r>
              <a:rPr sz="1800" dirty="0">
                <a:latin typeface="Consolas" panose="020B0609020204030204" pitchFamily="49" charset="0"/>
              </a:rPr>
              <a:t>) </a:t>
            </a:r>
            <a:br>
              <a:rPr dirty="0">
                <a:latin typeface="Consolas" panose="020B0609020204030204" pitchFamily="49" charset="0"/>
              </a:rPr>
            </a:br>
            <a:r>
              <a:rPr sz="1800" dirty="0">
                <a:latin typeface="Consolas" panose="020B0609020204030204" pitchFamily="49" charset="0"/>
              </a:rPr>
              <a:t>south &lt;-</a:t>
            </a:r>
            <a:r>
              <a:rPr sz="1800" dirty="0">
                <a:solidFill>
                  <a:srgbClr val="4070A0"/>
                </a:solidFill>
                <a:latin typeface="Consolas" panose="020B0609020204030204" pitchFamily="49" charset="0"/>
              </a:rPr>
              <a:t> </a:t>
            </a:r>
            <a:r>
              <a:rPr sz="1800" b="1" dirty="0" err="1">
                <a:solidFill>
                  <a:srgbClr val="99FF99"/>
                </a:solidFill>
                <a:latin typeface="Consolas" panose="020B0609020204030204" pitchFamily="49" charset="0"/>
              </a:rPr>
              <a:t>sapply</a:t>
            </a:r>
            <a:r>
              <a:rPr sz="1800" dirty="0">
                <a:latin typeface="Consolas" panose="020B0609020204030204" pitchFamily="49" charset="0"/>
              </a:rPr>
              <a:t>(</a:t>
            </a:r>
            <a:r>
              <a:rPr sz="1800" b="1" dirty="0">
                <a:solidFill>
                  <a:srgbClr val="99FF99"/>
                </a:solidFill>
                <a:latin typeface="Consolas" panose="020B0609020204030204" pitchFamily="49" charset="0"/>
              </a:rPr>
              <a:t>coordinates</a:t>
            </a:r>
            <a:r>
              <a:rPr sz="1800" dirty="0">
                <a:latin typeface="Consolas" panose="020B0609020204030204" pitchFamily="49" charset="0"/>
              </a:rPr>
              <a:t>(</a:t>
            </a:r>
            <a:r>
              <a:rPr sz="1800" dirty="0" err="1">
                <a:latin typeface="Consolas" panose="020B0609020204030204" pitchFamily="49" charset="0"/>
              </a:rPr>
              <a:t>lnd</a:t>
            </a:r>
            <a:r>
              <a:rPr sz="1800" dirty="0">
                <a:latin typeface="Consolas" panose="020B0609020204030204" pitchFamily="49" charset="0"/>
              </a:rPr>
              <a:t>)[,</a:t>
            </a:r>
            <a:r>
              <a:rPr sz="1800" b="1" dirty="0">
                <a:solidFill>
                  <a:srgbClr val="62DBD8"/>
                </a:solidFill>
                <a:latin typeface="Consolas" panose="020B0609020204030204" pitchFamily="49" charset="0"/>
              </a:rPr>
              <a:t>2</a:t>
            </a:r>
            <a:r>
              <a:rPr sz="1800" dirty="0">
                <a:latin typeface="Consolas" panose="020B0609020204030204" pitchFamily="49" charset="0"/>
              </a:rPr>
              <a:t>], </a:t>
            </a:r>
            <a:r>
              <a:rPr sz="1800" b="1" dirty="0">
                <a:solidFill>
                  <a:srgbClr val="99FF99"/>
                </a:solidFill>
                <a:latin typeface="Consolas" panose="020B0609020204030204" pitchFamily="49" charset="0"/>
              </a:rPr>
              <a:t>function</a:t>
            </a:r>
            <a:r>
              <a:rPr sz="1800" dirty="0">
                <a:latin typeface="Consolas" panose="020B0609020204030204" pitchFamily="49" charset="0"/>
              </a:rPr>
              <a:t>(x) x </a:t>
            </a:r>
            <a:r>
              <a:rPr sz="18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&lt;</a:t>
            </a:r>
            <a:r>
              <a:rPr sz="1800" dirty="0">
                <a:solidFill>
                  <a:srgbClr val="4070A0"/>
                </a:solidFill>
                <a:latin typeface="Consolas" panose="020B0609020204030204" pitchFamily="49" charset="0"/>
              </a:rPr>
              <a:t> </a:t>
            </a:r>
            <a:r>
              <a:rPr sz="1800" dirty="0" err="1">
                <a:latin typeface="Consolas" panose="020B0609020204030204" pitchFamily="49" charset="0"/>
              </a:rPr>
              <a:t>lng</a:t>
            </a:r>
            <a:r>
              <a:rPr sz="1800" dirty="0">
                <a:latin typeface="Consolas" panose="020B0609020204030204" pitchFamily="49" charset="0"/>
              </a:rPr>
              <a:t>)</a:t>
            </a:r>
            <a:br>
              <a:rPr dirty="0">
                <a:latin typeface="Consolas" panose="020B0609020204030204" pitchFamily="49" charset="0"/>
              </a:rPr>
            </a:br>
            <a:br>
              <a:rPr dirty="0">
                <a:latin typeface="Consolas" panose="020B0609020204030204" pitchFamily="49" charset="0"/>
              </a:rPr>
            </a:br>
            <a:r>
              <a:rPr sz="1800" dirty="0" err="1">
                <a:latin typeface="Consolas" panose="020B0609020204030204" pitchFamily="49" charset="0"/>
              </a:rPr>
              <a:t>lnd</a:t>
            </a:r>
            <a:r>
              <a:rPr sz="1800" b="1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@</a:t>
            </a:r>
            <a:r>
              <a:rPr sz="1800" dirty="0" err="1">
                <a:latin typeface="Consolas" panose="020B0609020204030204" pitchFamily="49" charset="0"/>
              </a:rPr>
              <a:t>data</a:t>
            </a:r>
            <a:r>
              <a:rPr sz="1800" b="1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$</a:t>
            </a:r>
            <a:r>
              <a:rPr sz="1800" dirty="0" err="1">
                <a:latin typeface="Consolas" panose="020B0609020204030204" pitchFamily="49" charset="0"/>
              </a:rPr>
              <a:t>quadrant</a:t>
            </a:r>
            <a:r>
              <a:rPr sz="1800" dirty="0">
                <a:latin typeface="Consolas" panose="020B0609020204030204" pitchFamily="49" charset="0"/>
              </a:rPr>
              <a:t>[west </a:t>
            </a:r>
            <a:r>
              <a:rPr sz="18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&amp;</a:t>
            </a:r>
            <a:r>
              <a:rPr sz="1800" dirty="0">
                <a:solidFill>
                  <a:srgbClr val="4070A0"/>
                </a:solidFill>
                <a:latin typeface="Consolas" panose="020B0609020204030204" pitchFamily="49" charset="0"/>
              </a:rPr>
              <a:t> </a:t>
            </a:r>
            <a:r>
              <a:rPr sz="1800" dirty="0">
                <a:latin typeface="Consolas" panose="020B0609020204030204" pitchFamily="49" charset="0"/>
              </a:rPr>
              <a:t>south] &lt;-</a:t>
            </a:r>
            <a:r>
              <a:rPr sz="1800" dirty="0">
                <a:solidFill>
                  <a:srgbClr val="4070A0"/>
                </a:solidFill>
                <a:latin typeface="Consolas" panose="020B0609020204030204" pitchFamily="49" charset="0"/>
              </a:rPr>
              <a:t> </a:t>
            </a:r>
            <a:r>
              <a:rPr sz="1800" dirty="0">
                <a:solidFill>
                  <a:srgbClr val="61D6FF"/>
                </a:solidFill>
                <a:latin typeface="Consolas" panose="020B0609020204030204" pitchFamily="49" charset="0"/>
              </a:rPr>
              <a:t>"southwest" 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5EFFAF-096F-4A80-86CF-FBC621B1A1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Plot Quadrants with Colors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270000" indent="0">
              <a:buNone/>
            </a:pPr>
            <a:r>
              <a:rPr sz="2400" b="1" dirty="0">
                <a:solidFill>
                  <a:srgbClr val="99FF99"/>
                </a:solidFill>
                <a:latin typeface="Consolas" panose="020B0609020204030204" pitchFamily="49" charset="0"/>
              </a:rPr>
              <a:t>plot</a:t>
            </a:r>
            <a:r>
              <a:rPr sz="2400" dirty="0">
                <a:latin typeface="Consolas" panose="020B0609020204030204" pitchFamily="49" charset="0"/>
              </a:rPr>
              <a:t>(</a:t>
            </a:r>
            <a:r>
              <a:rPr sz="2400" dirty="0" err="1">
                <a:latin typeface="Consolas" panose="020B0609020204030204" pitchFamily="49" charset="0"/>
              </a:rPr>
              <a:t>lnd</a:t>
            </a:r>
            <a:r>
              <a:rPr sz="2400" dirty="0">
                <a:latin typeface="Consolas" panose="020B0609020204030204" pitchFamily="49" charset="0"/>
              </a:rPr>
              <a:t>)</a:t>
            </a:r>
            <a:br>
              <a:rPr sz="3600" dirty="0">
                <a:latin typeface="Consolas" panose="020B0609020204030204" pitchFamily="49" charset="0"/>
              </a:rPr>
            </a:br>
            <a:r>
              <a:rPr sz="2400" b="1" dirty="0">
                <a:solidFill>
                  <a:srgbClr val="99FF99"/>
                </a:solidFill>
                <a:latin typeface="Consolas" panose="020B0609020204030204" pitchFamily="49" charset="0"/>
              </a:rPr>
              <a:t>plot</a:t>
            </a:r>
            <a:r>
              <a:rPr sz="2400" dirty="0">
                <a:latin typeface="Consolas" panose="020B0609020204030204" pitchFamily="49" charset="0"/>
              </a:rPr>
              <a:t>(</a:t>
            </a:r>
            <a:r>
              <a:rPr sz="2400" dirty="0" err="1">
                <a:latin typeface="Consolas" panose="020B0609020204030204" pitchFamily="49" charset="0"/>
              </a:rPr>
              <a:t>lnd</a:t>
            </a:r>
            <a:r>
              <a:rPr sz="2400" dirty="0">
                <a:latin typeface="Consolas" panose="020B0609020204030204" pitchFamily="49" charset="0"/>
              </a:rPr>
              <a:t>[east </a:t>
            </a:r>
            <a:r>
              <a:rPr sz="24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&amp;</a:t>
            </a:r>
            <a:r>
              <a:rPr sz="2400" dirty="0">
                <a:solidFill>
                  <a:srgbClr val="4070A0"/>
                </a:solidFill>
                <a:latin typeface="Consolas" panose="020B0609020204030204" pitchFamily="49" charset="0"/>
              </a:rPr>
              <a:t> </a:t>
            </a:r>
            <a:r>
              <a:rPr sz="2400" dirty="0">
                <a:latin typeface="Consolas" panose="020B0609020204030204" pitchFamily="49" charset="0"/>
              </a:rPr>
              <a:t>north,], </a:t>
            </a:r>
            <a:r>
              <a:rPr sz="2400" dirty="0">
                <a:solidFill>
                  <a:srgbClr val="FF0000"/>
                </a:solidFill>
                <a:latin typeface="Consolas" panose="020B0609020204030204" pitchFamily="49" charset="0"/>
              </a:rPr>
              <a:t>col =</a:t>
            </a:r>
            <a:r>
              <a:rPr sz="2400" dirty="0">
                <a:latin typeface="Consolas" panose="020B0609020204030204" pitchFamily="49" charset="0"/>
              </a:rPr>
              <a:t> </a:t>
            </a:r>
            <a:r>
              <a:rPr sz="2400" dirty="0">
                <a:solidFill>
                  <a:srgbClr val="61D6FF"/>
                </a:solidFill>
                <a:latin typeface="Consolas" panose="020B0609020204030204" pitchFamily="49" charset="0"/>
              </a:rPr>
              <a:t>"red"</a:t>
            </a:r>
            <a:r>
              <a:rPr sz="2400" dirty="0">
                <a:latin typeface="Consolas" panose="020B0609020204030204" pitchFamily="49" charset="0"/>
              </a:rPr>
              <a:t>, </a:t>
            </a:r>
            <a:r>
              <a:rPr sz="2400" dirty="0">
                <a:solidFill>
                  <a:srgbClr val="FF0000"/>
                </a:solidFill>
                <a:latin typeface="Consolas" panose="020B0609020204030204" pitchFamily="49" charset="0"/>
              </a:rPr>
              <a:t>add =</a:t>
            </a:r>
            <a:r>
              <a:rPr sz="2400" dirty="0">
                <a:latin typeface="Consolas" panose="020B0609020204030204" pitchFamily="49" charset="0"/>
              </a:rPr>
              <a:t> </a:t>
            </a:r>
            <a:r>
              <a:rPr sz="2400" b="1" dirty="0">
                <a:solidFill>
                  <a:srgbClr val="62DBD8"/>
                </a:solidFill>
                <a:latin typeface="Consolas" panose="020B0609020204030204" pitchFamily="49" charset="0"/>
              </a:rPr>
              <a:t>TRUE</a:t>
            </a:r>
            <a:r>
              <a:rPr sz="2400" dirty="0">
                <a:latin typeface="Consolas" panose="020B0609020204030204" pitchFamily="49" charset="0"/>
              </a:rPr>
              <a:t>) </a:t>
            </a:r>
            <a:br>
              <a:rPr sz="3600" dirty="0">
                <a:latin typeface="Consolas" panose="020B0609020204030204" pitchFamily="49" charset="0"/>
              </a:rPr>
            </a:br>
            <a:r>
              <a:rPr sz="2400" b="1" dirty="0">
                <a:solidFill>
                  <a:srgbClr val="99FF99"/>
                </a:solidFill>
                <a:latin typeface="Consolas" panose="020B0609020204030204" pitchFamily="49" charset="0"/>
              </a:rPr>
              <a:t>plot</a:t>
            </a:r>
            <a:r>
              <a:rPr sz="2400" dirty="0">
                <a:latin typeface="Consolas" panose="020B0609020204030204" pitchFamily="49" charset="0"/>
              </a:rPr>
              <a:t>(</a:t>
            </a:r>
            <a:r>
              <a:rPr sz="2400" dirty="0" err="1">
                <a:latin typeface="Consolas" panose="020B0609020204030204" pitchFamily="49" charset="0"/>
              </a:rPr>
              <a:t>lnd</a:t>
            </a:r>
            <a:r>
              <a:rPr sz="2400" dirty="0">
                <a:latin typeface="Consolas" panose="020B0609020204030204" pitchFamily="49" charset="0"/>
              </a:rPr>
              <a:t>[east </a:t>
            </a:r>
            <a:r>
              <a:rPr sz="24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&amp;</a:t>
            </a:r>
            <a:r>
              <a:rPr sz="2400" dirty="0">
                <a:solidFill>
                  <a:srgbClr val="4070A0"/>
                </a:solidFill>
                <a:latin typeface="Consolas" panose="020B0609020204030204" pitchFamily="49" charset="0"/>
              </a:rPr>
              <a:t> </a:t>
            </a:r>
            <a:r>
              <a:rPr sz="2400" dirty="0">
                <a:latin typeface="Consolas" panose="020B0609020204030204" pitchFamily="49" charset="0"/>
              </a:rPr>
              <a:t>south,], </a:t>
            </a:r>
            <a:r>
              <a:rPr sz="2400" dirty="0">
                <a:solidFill>
                  <a:srgbClr val="FF0000"/>
                </a:solidFill>
                <a:latin typeface="Consolas" panose="020B0609020204030204" pitchFamily="49" charset="0"/>
              </a:rPr>
              <a:t>col =</a:t>
            </a:r>
            <a:r>
              <a:rPr sz="2400" dirty="0">
                <a:latin typeface="Consolas" panose="020B0609020204030204" pitchFamily="49" charset="0"/>
              </a:rPr>
              <a:t> </a:t>
            </a:r>
            <a:r>
              <a:rPr sz="2400" dirty="0">
                <a:solidFill>
                  <a:srgbClr val="61D6FF"/>
                </a:solidFill>
                <a:latin typeface="Consolas" panose="020B0609020204030204" pitchFamily="49" charset="0"/>
              </a:rPr>
              <a:t>"green"</a:t>
            </a:r>
            <a:r>
              <a:rPr sz="2400" dirty="0">
                <a:latin typeface="Consolas" panose="020B0609020204030204" pitchFamily="49" charset="0"/>
              </a:rPr>
              <a:t>, </a:t>
            </a:r>
            <a:r>
              <a:rPr sz="2400" dirty="0">
                <a:solidFill>
                  <a:srgbClr val="FF0000"/>
                </a:solidFill>
                <a:latin typeface="Consolas" panose="020B0609020204030204" pitchFamily="49" charset="0"/>
              </a:rPr>
              <a:t>add =</a:t>
            </a:r>
            <a:r>
              <a:rPr sz="2400" dirty="0">
                <a:latin typeface="Consolas" panose="020B0609020204030204" pitchFamily="49" charset="0"/>
              </a:rPr>
              <a:t> </a:t>
            </a:r>
            <a:r>
              <a:rPr sz="2400" b="1" dirty="0">
                <a:solidFill>
                  <a:srgbClr val="62DBD8"/>
                </a:solidFill>
                <a:latin typeface="Consolas" panose="020B0609020204030204" pitchFamily="49" charset="0"/>
              </a:rPr>
              <a:t>TRUE</a:t>
            </a:r>
            <a:r>
              <a:rPr sz="2400" dirty="0">
                <a:latin typeface="Consolas" panose="020B0609020204030204" pitchFamily="49" charset="0"/>
              </a:rPr>
              <a:t>) </a:t>
            </a:r>
            <a:br>
              <a:rPr sz="3600" dirty="0">
                <a:latin typeface="Consolas" panose="020B0609020204030204" pitchFamily="49" charset="0"/>
              </a:rPr>
            </a:br>
            <a:r>
              <a:rPr sz="2400" b="1" dirty="0">
                <a:solidFill>
                  <a:srgbClr val="99FF99"/>
                </a:solidFill>
                <a:latin typeface="Consolas" panose="020B0609020204030204" pitchFamily="49" charset="0"/>
              </a:rPr>
              <a:t>plot</a:t>
            </a:r>
            <a:r>
              <a:rPr sz="2400" dirty="0">
                <a:latin typeface="Consolas" panose="020B0609020204030204" pitchFamily="49" charset="0"/>
              </a:rPr>
              <a:t>(</a:t>
            </a:r>
            <a:r>
              <a:rPr sz="2400" dirty="0" err="1">
                <a:latin typeface="Consolas" panose="020B0609020204030204" pitchFamily="49" charset="0"/>
              </a:rPr>
              <a:t>lnd</a:t>
            </a:r>
            <a:r>
              <a:rPr sz="2400" dirty="0">
                <a:latin typeface="Consolas" panose="020B0609020204030204" pitchFamily="49" charset="0"/>
              </a:rPr>
              <a:t>[west </a:t>
            </a:r>
            <a:r>
              <a:rPr sz="24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&amp;</a:t>
            </a:r>
            <a:r>
              <a:rPr sz="2400" dirty="0">
                <a:solidFill>
                  <a:srgbClr val="4070A0"/>
                </a:solidFill>
                <a:latin typeface="Consolas" panose="020B0609020204030204" pitchFamily="49" charset="0"/>
              </a:rPr>
              <a:t> </a:t>
            </a:r>
            <a:r>
              <a:rPr sz="2400" dirty="0">
                <a:latin typeface="Consolas" panose="020B0609020204030204" pitchFamily="49" charset="0"/>
              </a:rPr>
              <a:t>north,], </a:t>
            </a:r>
            <a:r>
              <a:rPr sz="2400" dirty="0">
                <a:solidFill>
                  <a:srgbClr val="FF0000"/>
                </a:solidFill>
                <a:latin typeface="Consolas" panose="020B0609020204030204" pitchFamily="49" charset="0"/>
              </a:rPr>
              <a:t>col = </a:t>
            </a:r>
            <a:r>
              <a:rPr sz="2400" dirty="0">
                <a:solidFill>
                  <a:srgbClr val="61D6FF"/>
                </a:solidFill>
                <a:latin typeface="Consolas" panose="020B0609020204030204" pitchFamily="49" charset="0"/>
              </a:rPr>
              <a:t>"blue",</a:t>
            </a:r>
            <a:r>
              <a:rPr sz="2400" dirty="0">
                <a:latin typeface="Consolas" panose="020B0609020204030204" pitchFamily="49" charset="0"/>
              </a:rPr>
              <a:t> </a:t>
            </a:r>
            <a:r>
              <a:rPr sz="2400" dirty="0">
                <a:solidFill>
                  <a:srgbClr val="FF0000"/>
                </a:solidFill>
                <a:latin typeface="Consolas" panose="020B0609020204030204" pitchFamily="49" charset="0"/>
              </a:rPr>
              <a:t>add = </a:t>
            </a:r>
            <a:r>
              <a:rPr sz="2400" b="1" dirty="0">
                <a:solidFill>
                  <a:srgbClr val="62DBD8"/>
                </a:solidFill>
                <a:latin typeface="Consolas" panose="020B0609020204030204" pitchFamily="49" charset="0"/>
              </a:rPr>
              <a:t>TRUE</a:t>
            </a:r>
            <a:r>
              <a:rPr sz="2400" dirty="0">
                <a:latin typeface="Consolas" panose="020B0609020204030204" pitchFamily="49" charset="0"/>
              </a:rPr>
              <a:t>) </a:t>
            </a:r>
            <a:br>
              <a:rPr sz="3600" dirty="0">
                <a:latin typeface="Consolas" panose="020B0609020204030204" pitchFamily="49" charset="0"/>
              </a:rPr>
            </a:br>
            <a:r>
              <a:rPr sz="2400" b="1" dirty="0">
                <a:solidFill>
                  <a:srgbClr val="99FF99"/>
                </a:solidFill>
                <a:latin typeface="Consolas" panose="020B0609020204030204" pitchFamily="49" charset="0"/>
              </a:rPr>
              <a:t>plot</a:t>
            </a:r>
            <a:r>
              <a:rPr sz="2400" dirty="0">
                <a:latin typeface="Consolas" panose="020B0609020204030204" pitchFamily="49" charset="0"/>
              </a:rPr>
              <a:t>(</a:t>
            </a:r>
            <a:r>
              <a:rPr sz="2400" dirty="0" err="1">
                <a:latin typeface="Consolas" panose="020B0609020204030204" pitchFamily="49" charset="0"/>
              </a:rPr>
              <a:t>lnd</a:t>
            </a:r>
            <a:r>
              <a:rPr sz="2400" dirty="0">
                <a:latin typeface="Consolas" panose="020B0609020204030204" pitchFamily="49" charset="0"/>
              </a:rPr>
              <a:t>[west </a:t>
            </a:r>
            <a:r>
              <a:rPr sz="24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&amp; </a:t>
            </a:r>
            <a:r>
              <a:rPr sz="2400" dirty="0">
                <a:latin typeface="Consolas" panose="020B0609020204030204" pitchFamily="49" charset="0"/>
              </a:rPr>
              <a:t>south,], </a:t>
            </a:r>
            <a:r>
              <a:rPr sz="2400" dirty="0">
                <a:solidFill>
                  <a:srgbClr val="FF0000"/>
                </a:solidFill>
                <a:latin typeface="Consolas" panose="020B0609020204030204" pitchFamily="49" charset="0"/>
              </a:rPr>
              <a:t>col = </a:t>
            </a:r>
            <a:r>
              <a:rPr sz="2400" dirty="0">
                <a:solidFill>
                  <a:srgbClr val="61D6FF"/>
                </a:solidFill>
                <a:latin typeface="Consolas" panose="020B0609020204030204" pitchFamily="49" charset="0"/>
              </a:rPr>
              <a:t>"yellow"</a:t>
            </a:r>
            <a:r>
              <a:rPr sz="2400" dirty="0">
                <a:latin typeface="Consolas" panose="020B0609020204030204" pitchFamily="49" charset="0"/>
              </a:rPr>
              <a:t>, </a:t>
            </a:r>
            <a:r>
              <a:rPr sz="2400" dirty="0">
                <a:solidFill>
                  <a:srgbClr val="FF0000"/>
                </a:solidFill>
                <a:latin typeface="Consolas" panose="020B0609020204030204" pitchFamily="49" charset="0"/>
              </a:rPr>
              <a:t>add =</a:t>
            </a:r>
            <a:r>
              <a:rPr sz="2400" dirty="0">
                <a:latin typeface="Consolas" panose="020B0609020204030204" pitchFamily="49" charset="0"/>
              </a:rPr>
              <a:t> </a:t>
            </a:r>
            <a:r>
              <a:rPr sz="2400" b="1" dirty="0">
                <a:solidFill>
                  <a:srgbClr val="62DBD8"/>
                </a:solidFill>
                <a:latin typeface="Consolas" panose="020B0609020204030204" pitchFamily="49" charset="0"/>
              </a:rPr>
              <a:t>TRUE</a:t>
            </a:r>
            <a:r>
              <a:rPr sz="2400" dirty="0">
                <a:latin typeface="Consolas" panose="020B0609020204030204" pitchFamily="49" charset="0"/>
              </a:rPr>
              <a:t>)  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AC8E922-BAA3-4AA0-B6ED-F9EDA275A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London Quadrant Plot</a:t>
            </a:r>
          </a:p>
        </p:txBody>
      </p:sp>
      <p:pic>
        <p:nvPicPr>
          <p:cNvPr id="5" name="Content Placeholder 4" descr="spatial_mapping_render_final_files/figure-pptx/unnamed-chunk-21-1.png">
            <a:extLst>
              <a:ext uri="{FF2B5EF4-FFF2-40B4-BE49-F238E27FC236}">
                <a16:creationId xmlns:a16="http://schemas.microsoft.com/office/drawing/2014/main" id="{68BAA1AE-48F9-459E-A714-5E195C287B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2303859" y="1336675"/>
            <a:ext cx="7598569" cy="5065713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B8D487-3842-43E5-8D55-24D300CB3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Plot with SE Quadrant Colored &amp; add Gridlines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270000" indent="0">
              <a:buNone/>
            </a:pPr>
            <a:r>
              <a:rPr sz="2400" dirty="0" err="1">
                <a:latin typeface="Consolas" panose="020B0609020204030204" pitchFamily="49" charset="0"/>
              </a:rPr>
              <a:t>lnd</a:t>
            </a:r>
            <a:r>
              <a:rPr sz="2400" b="1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$</a:t>
            </a:r>
            <a:r>
              <a:rPr sz="2400" dirty="0" err="1">
                <a:latin typeface="Consolas" panose="020B0609020204030204" pitchFamily="49" charset="0"/>
              </a:rPr>
              <a:t>quadrant</a:t>
            </a:r>
            <a:r>
              <a:rPr sz="2400" dirty="0">
                <a:latin typeface="Consolas" panose="020B0609020204030204" pitchFamily="49" charset="0"/>
              </a:rPr>
              <a:t>[</a:t>
            </a:r>
            <a:r>
              <a:rPr sz="24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!</a:t>
            </a:r>
            <a:r>
              <a:rPr sz="2400" dirty="0">
                <a:latin typeface="Consolas" panose="020B0609020204030204" pitchFamily="49" charset="0"/>
              </a:rPr>
              <a:t>east </a:t>
            </a:r>
            <a:r>
              <a:rPr sz="24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&amp;</a:t>
            </a:r>
            <a:r>
              <a:rPr sz="2400" dirty="0">
                <a:solidFill>
                  <a:srgbClr val="4070A0"/>
                </a:solidFill>
                <a:latin typeface="Consolas" panose="020B0609020204030204" pitchFamily="49" charset="0"/>
              </a:rPr>
              <a:t> </a:t>
            </a:r>
            <a:r>
              <a:rPr sz="2400" dirty="0">
                <a:latin typeface="Consolas" panose="020B0609020204030204" pitchFamily="49" charset="0"/>
              </a:rPr>
              <a:t>north] &lt;-</a:t>
            </a:r>
            <a:r>
              <a:rPr sz="2400" dirty="0">
                <a:solidFill>
                  <a:srgbClr val="4070A0"/>
                </a:solidFill>
                <a:latin typeface="Consolas" panose="020B0609020204030204" pitchFamily="49" charset="0"/>
              </a:rPr>
              <a:t> </a:t>
            </a:r>
            <a:r>
              <a:rPr sz="2400" dirty="0">
                <a:solidFill>
                  <a:srgbClr val="61D6FF"/>
                </a:solidFill>
                <a:latin typeface="Consolas" panose="020B0609020204030204" pitchFamily="49" charset="0"/>
              </a:rPr>
              <a:t>"northwest"</a:t>
            </a:r>
            <a:br>
              <a:rPr sz="3600" dirty="0">
                <a:solidFill>
                  <a:srgbClr val="61D6FF"/>
                </a:solidFill>
                <a:latin typeface="Consolas" panose="020B0609020204030204" pitchFamily="49" charset="0"/>
              </a:rPr>
            </a:br>
            <a:r>
              <a:rPr sz="2400" dirty="0" err="1">
                <a:latin typeface="Consolas" panose="020B0609020204030204" pitchFamily="49" charset="0"/>
              </a:rPr>
              <a:t>lnd</a:t>
            </a:r>
            <a:r>
              <a:rPr sz="2400" b="1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$</a:t>
            </a:r>
            <a:r>
              <a:rPr sz="2400" dirty="0" err="1">
                <a:latin typeface="Consolas" panose="020B0609020204030204" pitchFamily="49" charset="0"/>
              </a:rPr>
              <a:t>quadrant</a:t>
            </a:r>
            <a:r>
              <a:rPr sz="2400" dirty="0">
                <a:latin typeface="Consolas" panose="020B0609020204030204" pitchFamily="49" charset="0"/>
              </a:rPr>
              <a:t>[east </a:t>
            </a:r>
            <a:r>
              <a:rPr sz="24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&amp; !</a:t>
            </a:r>
            <a:r>
              <a:rPr sz="2400" dirty="0">
                <a:latin typeface="Consolas" panose="020B0609020204030204" pitchFamily="49" charset="0"/>
              </a:rPr>
              <a:t>north] &lt;-</a:t>
            </a:r>
            <a:r>
              <a:rPr sz="2400" dirty="0">
                <a:solidFill>
                  <a:srgbClr val="4070A0"/>
                </a:solidFill>
                <a:latin typeface="Consolas" panose="020B0609020204030204" pitchFamily="49" charset="0"/>
              </a:rPr>
              <a:t> </a:t>
            </a:r>
            <a:r>
              <a:rPr sz="2400" dirty="0">
                <a:solidFill>
                  <a:srgbClr val="61D6FF"/>
                </a:solidFill>
                <a:latin typeface="Consolas" panose="020B0609020204030204" pitchFamily="49" charset="0"/>
              </a:rPr>
              <a:t>"southeast"</a:t>
            </a:r>
            <a:br>
              <a:rPr sz="3600" dirty="0">
                <a:solidFill>
                  <a:srgbClr val="61D6FF"/>
                </a:solidFill>
                <a:latin typeface="Consolas" panose="020B0609020204030204" pitchFamily="49" charset="0"/>
              </a:rPr>
            </a:br>
            <a:r>
              <a:rPr sz="2400" dirty="0" err="1">
                <a:latin typeface="Consolas" panose="020B0609020204030204" pitchFamily="49" charset="0"/>
              </a:rPr>
              <a:t>lnd</a:t>
            </a:r>
            <a:r>
              <a:rPr sz="2400" b="1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$</a:t>
            </a:r>
            <a:r>
              <a:rPr sz="2400" dirty="0" err="1">
                <a:latin typeface="Consolas" panose="020B0609020204030204" pitchFamily="49" charset="0"/>
              </a:rPr>
              <a:t>quadrant</a:t>
            </a:r>
            <a:r>
              <a:rPr sz="2400" dirty="0">
                <a:latin typeface="Consolas" panose="020B0609020204030204" pitchFamily="49" charset="0"/>
              </a:rPr>
              <a:t>[</a:t>
            </a:r>
            <a:r>
              <a:rPr sz="24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!</a:t>
            </a:r>
            <a:r>
              <a:rPr sz="2400" dirty="0">
                <a:latin typeface="Consolas" panose="020B0609020204030204" pitchFamily="49" charset="0"/>
              </a:rPr>
              <a:t>east </a:t>
            </a:r>
            <a:r>
              <a:rPr sz="24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&amp; !</a:t>
            </a:r>
            <a:r>
              <a:rPr sz="2400" dirty="0">
                <a:latin typeface="Consolas" panose="020B0609020204030204" pitchFamily="49" charset="0"/>
              </a:rPr>
              <a:t>north] &lt;-</a:t>
            </a:r>
            <a:r>
              <a:rPr sz="2400" dirty="0">
                <a:solidFill>
                  <a:srgbClr val="4070A0"/>
                </a:solidFill>
                <a:latin typeface="Consolas" panose="020B0609020204030204" pitchFamily="49" charset="0"/>
              </a:rPr>
              <a:t> </a:t>
            </a:r>
            <a:r>
              <a:rPr sz="2400" dirty="0">
                <a:solidFill>
                  <a:srgbClr val="61D6FF"/>
                </a:solidFill>
                <a:latin typeface="Consolas" panose="020B0609020204030204" pitchFamily="49" charset="0"/>
              </a:rPr>
              <a:t>"southwest"</a:t>
            </a:r>
            <a:br>
              <a:rPr sz="3600" dirty="0">
                <a:solidFill>
                  <a:srgbClr val="61D6FF"/>
                </a:solidFill>
                <a:latin typeface="Consolas" panose="020B0609020204030204" pitchFamily="49" charset="0"/>
              </a:rPr>
            </a:br>
            <a:r>
              <a:rPr sz="2400" b="1" dirty="0">
                <a:solidFill>
                  <a:srgbClr val="99FF99"/>
                </a:solidFill>
                <a:latin typeface="Consolas" panose="020B0609020204030204" pitchFamily="49" charset="0"/>
              </a:rPr>
              <a:t>plot</a:t>
            </a:r>
            <a:r>
              <a:rPr sz="2400" dirty="0">
                <a:latin typeface="Consolas" panose="020B0609020204030204" pitchFamily="49" charset="0"/>
              </a:rPr>
              <a:t>(</a:t>
            </a:r>
            <a:r>
              <a:rPr sz="2400" dirty="0" err="1">
                <a:latin typeface="Consolas" panose="020B0609020204030204" pitchFamily="49" charset="0"/>
              </a:rPr>
              <a:t>lnd</a:t>
            </a:r>
            <a:r>
              <a:rPr sz="2400" dirty="0">
                <a:latin typeface="Consolas" panose="020B0609020204030204" pitchFamily="49" charset="0"/>
              </a:rPr>
              <a:t>)</a:t>
            </a:r>
            <a:br>
              <a:rPr sz="3600" dirty="0">
                <a:latin typeface="Consolas" panose="020B0609020204030204" pitchFamily="49" charset="0"/>
              </a:rPr>
            </a:br>
            <a:r>
              <a:rPr sz="2400" b="1" dirty="0">
                <a:solidFill>
                  <a:srgbClr val="99FF99"/>
                </a:solidFill>
                <a:latin typeface="Consolas" panose="020B0609020204030204" pitchFamily="49" charset="0"/>
              </a:rPr>
              <a:t>plot</a:t>
            </a:r>
            <a:r>
              <a:rPr sz="2400" dirty="0">
                <a:latin typeface="Consolas" panose="020B0609020204030204" pitchFamily="49" charset="0"/>
              </a:rPr>
              <a:t>(</a:t>
            </a:r>
            <a:r>
              <a:rPr sz="2400" dirty="0" err="1">
                <a:latin typeface="Consolas" panose="020B0609020204030204" pitchFamily="49" charset="0"/>
              </a:rPr>
              <a:t>lnd</a:t>
            </a:r>
            <a:r>
              <a:rPr sz="2400" dirty="0">
                <a:latin typeface="Consolas" panose="020B0609020204030204" pitchFamily="49" charset="0"/>
              </a:rPr>
              <a:t>[east </a:t>
            </a:r>
            <a:r>
              <a:rPr sz="24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&amp;</a:t>
            </a:r>
            <a:r>
              <a:rPr sz="2400" dirty="0">
                <a:solidFill>
                  <a:srgbClr val="4070A0"/>
                </a:solidFill>
                <a:latin typeface="Consolas" panose="020B0609020204030204" pitchFamily="49" charset="0"/>
              </a:rPr>
              <a:t> </a:t>
            </a:r>
            <a:r>
              <a:rPr sz="2400" dirty="0">
                <a:latin typeface="Consolas" panose="020B0609020204030204" pitchFamily="49" charset="0"/>
              </a:rPr>
              <a:t>north,], </a:t>
            </a:r>
            <a:r>
              <a:rPr sz="2400" dirty="0">
                <a:solidFill>
                  <a:srgbClr val="FF0000"/>
                </a:solidFill>
                <a:latin typeface="Consolas" panose="020B0609020204030204" pitchFamily="49" charset="0"/>
              </a:rPr>
              <a:t>add =</a:t>
            </a:r>
            <a:r>
              <a:rPr sz="2400" dirty="0">
                <a:latin typeface="Consolas" panose="020B0609020204030204" pitchFamily="49" charset="0"/>
              </a:rPr>
              <a:t> </a:t>
            </a:r>
            <a:r>
              <a:rPr sz="2400" b="1" dirty="0">
                <a:solidFill>
                  <a:srgbClr val="62DBD8"/>
                </a:solidFill>
                <a:latin typeface="Consolas" panose="020B0609020204030204" pitchFamily="49" charset="0"/>
              </a:rPr>
              <a:t>TRUE</a:t>
            </a:r>
            <a:r>
              <a:rPr sz="2400" dirty="0">
                <a:latin typeface="Consolas" panose="020B0609020204030204" pitchFamily="49" charset="0"/>
              </a:rPr>
              <a:t>, </a:t>
            </a:r>
            <a:r>
              <a:rPr sz="2400" dirty="0">
                <a:solidFill>
                  <a:srgbClr val="FF0000"/>
                </a:solidFill>
                <a:latin typeface="Consolas" panose="020B0609020204030204" pitchFamily="49" charset="0"/>
              </a:rPr>
              <a:t>col =</a:t>
            </a:r>
            <a:r>
              <a:rPr sz="2400" dirty="0">
                <a:latin typeface="Consolas" panose="020B0609020204030204" pitchFamily="49" charset="0"/>
              </a:rPr>
              <a:t> </a:t>
            </a:r>
            <a:r>
              <a:rPr sz="2400" dirty="0">
                <a:solidFill>
                  <a:srgbClr val="61D6FF"/>
                </a:solidFill>
                <a:latin typeface="Consolas" panose="020B0609020204030204" pitchFamily="49" charset="0"/>
              </a:rPr>
              <a:t>"red" </a:t>
            </a:r>
            <a:r>
              <a:rPr sz="2400" dirty="0">
                <a:latin typeface="Consolas" panose="020B0609020204030204" pitchFamily="49" charset="0"/>
              </a:rPr>
              <a:t>)</a:t>
            </a:r>
            <a:br>
              <a:rPr sz="3600" dirty="0">
                <a:latin typeface="Consolas" panose="020B0609020204030204" pitchFamily="49" charset="0"/>
              </a:rPr>
            </a:br>
            <a:r>
              <a:rPr sz="2400" b="1" dirty="0" err="1">
                <a:solidFill>
                  <a:srgbClr val="99FF99"/>
                </a:solidFill>
                <a:latin typeface="Consolas" panose="020B0609020204030204" pitchFamily="49" charset="0"/>
              </a:rPr>
              <a:t>llgridlines</a:t>
            </a:r>
            <a:r>
              <a:rPr sz="2400" dirty="0">
                <a:latin typeface="Consolas" panose="020B0609020204030204" pitchFamily="49" charset="0"/>
              </a:rPr>
              <a:t>(</a:t>
            </a:r>
            <a:r>
              <a:rPr sz="2400" dirty="0" err="1">
                <a:latin typeface="Consolas" panose="020B0609020204030204" pitchFamily="49" charset="0"/>
              </a:rPr>
              <a:t>lnd</a:t>
            </a:r>
            <a:r>
              <a:rPr sz="2400" dirty="0">
                <a:latin typeface="Consolas" panose="020B0609020204030204" pitchFamily="49" charset="0"/>
              </a:rPr>
              <a:t>, </a:t>
            </a:r>
            <a:r>
              <a:rPr sz="2400" dirty="0" err="1">
                <a:solidFill>
                  <a:srgbClr val="FF0000"/>
                </a:solidFill>
                <a:latin typeface="Consolas" panose="020B0609020204030204" pitchFamily="49" charset="0"/>
              </a:rPr>
              <a:t>lty</a:t>
            </a:r>
            <a:r>
              <a:rPr sz="2400" dirty="0">
                <a:solidFill>
                  <a:srgbClr val="FF0000"/>
                </a:solidFill>
                <a:latin typeface="Consolas" panose="020B0609020204030204" pitchFamily="49" charset="0"/>
              </a:rPr>
              <a:t>= </a:t>
            </a:r>
            <a:r>
              <a:rPr sz="2400" b="1" dirty="0">
                <a:solidFill>
                  <a:srgbClr val="62DBD8"/>
                </a:solidFill>
                <a:latin typeface="Consolas" panose="020B0609020204030204" pitchFamily="49" charset="0"/>
              </a:rPr>
              <a:t>3</a:t>
            </a:r>
            <a:r>
              <a:rPr sz="2400" dirty="0">
                <a:latin typeface="Consolas" panose="020B0609020204030204" pitchFamily="49" charset="0"/>
              </a:rPr>
              <a:t>, </a:t>
            </a:r>
            <a:r>
              <a:rPr sz="2400" dirty="0">
                <a:solidFill>
                  <a:srgbClr val="FF0000"/>
                </a:solidFill>
                <a:latin typeface="Consolas" panose="020B0609020204030204" pitchFamily="49" charset="0"/>
              </a:rPr>
              <a:t>side =</a:t>
            </a:r>
            <a:r>
              <a:rPr sz="2400" dirty="0">
                <a:solidFill>
                  <a:srgbClr val="61D6FF"/>
                </a:solidFill>
                <a:latin typeface="Consolas" panose="020B0609020204030204" pitchFamily="49" charset="0"/>
              </a:rPr>
              <a:t>"</a:t>
            </a:r>
            <a:r>
              <a:rPr sz="2400" dirty="0" err="1">
                <a:solidFill>
                  <a:srgbClr val="61D6FF"/>
                </a:solidFill>
                <a:latin typeface="Consolas" panose="020B0609020204030204" pitchFamily="49" charset="0"/>
              </a:rPr>
              <a:t>EN</a:t>
            </a:r>
            <a:r>
              <a:rPr sz="2400" dirty="0">
                <a:solidFill>
                  <a:srgbClr val="61D6FF"/>
                </a:solidFill>
                <a:latin typeface="Consolas" panose="020B0609020204030204" pitchFamily="49" charset="0"/>
              </a:rPr>
              <a:t>"</a:t>
            </a:r>
            <a:r>
              <a:rPr sz="2400" dirty="0">
                <a:latin typeface="Consolas" panose="020B0609020204030204" pitchFamily="49" charset="0"/>
              </a:rPr>
              <a:t>, </a:t>
            </a:r>
            <a:r>
              <a:rPr sz="2400" dirty="0">
                <a:solidFill>
                  <a:srgbClr val="FF0000"/>
                </a:solidFill>
                <a:latin typeface="Consolas" panose="020B0609020204030204" pitchFamily="49" charset="0"/>
              </a:rPr>
              <a:t>offset =</a:t>
            </a:r>
            <a:r>
              <a:rPr sz="2400" dirty="0">
                <a:latin typeface="Consolas" panose="020B0609020204030204" pitchFamily="49" charset="0"/>
              </a:rPr>
              <a:t> </a:t>
            </a:r>
            <a:r>
              <a:rPr sz="2400" b="1" dirty="0">
                <a:solidFill>
                  <a:srgbClr val="62DBD8"/>
                </a:solidFill>
                <a:latin typeface="Consolas" panose="020B0609020204030204" pitchFamily="49" charset="0"/>
              </a:rPr>
              <a:t>-0.5</a:t>
            </a:r>
            <a:r>
              <a:rPr sz="2400" dirty="0">
                <a:latin typeface="Consolas" panose="020B0609020204030204" pitchFamily="49" charset="0"/>
              </a:rPr>
              <a:t>)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08C66ED-636F-4218-93E3-AF654443C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London Northeast Quadrant</a:t>
            </a:r>
          </a:p>
        </p:txBody>
      </p:sp>
      <p:pic>
        <p:nvPicPr>
          <p:cNvPr id="6" name="Content Placeholder 5" descr="spatial_mapping_render_final_files/figure-pptx/unnamed-chunk-22-1.png">
            <a:extLst>
              <a:ext uri="{FF2B5EF4-FFF2-40B4-BE49-F238E27FC236}">
                <a16:creationId xmlns:a16="http://schemas.microsoft.com/office/drawing/2014/main" id="{945AB912-5ED1-4F25-898F-A0AD788F71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2303859" y="1336675"/>
            <a:ext cx="7598569" cy="5065713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82738B-0938-4D14-9C5C-3B390A92E0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Package Descriptions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dirty="0"/>
              <a:t>ggmap: extends the plotting package ggplot2 for maps</a:t>
            </a:r>
          </a:p>
          <a:p>
            <a:r>
              <a:rPr dirty="0" err="1"/>
              <a:t>rgdal</a:t>
            </a:r>
            <a:r>
              <a:rPr dirty="0"/>
              <a:t>: R’s interface to the popular C/C++ spatial data processing library </a:t>
            </a:r>
            <a:r>
              <a:rPr dirty="0" err="1"/>
              <a:t>gdal</a:t>
            </a:r>
            <a:endParaRPr dirty="0"/>
          </a:p>
          <a:p>
            <a:r>
              <a:rPr dirty="0"/>
              <a:t>rgeos: R’s interface to the powerful vector processing library geos</a:t>
            </a:r>
          </a:p>
          <a:p>
            <a:r>
              <a:rPr dirty="0"/>
              <a:t>maptools: provides various mapping functions</a:t>
            </a:r>
          </a:p>
          <a:p>
            <a:r>
              <a:rPr dirty="0"/>
              <a:t>dplyr and </a:t>
            </a:r>
            <a:r>
              <a:rPr dirty="0" err="1"/>
              <a:t>tidyr</a:t>
            </a:r>
            <a:r>
              <a:rPr dirty="0"/>
              <a:t>: fast and concise data manipulation packages</a:t>
            </a:r>
          </a:p>
          <a:p>
            <a:r>
              <a:rPr dirty="0"/>
              <a:t>tmap: a new packages for rapidly creating beautiful maps</a:t>
            </a:r>
          </a:p>
          <a:p>
            <a:r>
              <a:rPr dirty="0" err="1"/>
              <a:t>install.packages</a:t>
            </a:r>
            <a:r>
              <a:rPr dirty="0"/>
              <a:t>(x)</a:t>
            </a:r>
          </a:p>
          <a:p>
            <a:r>
              <a:rPr dirty="0" err="1"/>
              <a:t>install.packages</a:t>
            </a:r>
            <a:r>
              <a:rPr dirty="0"/>
              <a:t>(c(“</a:t>
            </a:r>
            <a:r>
              <a:rPr dirty="0" err="1"/>
              <a:t>rgdal</a:t>
            </a:r>
            <a:r>
              <a:rPr dirty="0"/>
              <a:t>”, “maptools”, “dplyr”, “</a:t>
            </a:r>
            <a:r>
              <a:rPr dirty="0" err="1"/>
              <a:t>tidyr</a:t>
            </a:r>
            <a:r>
              <a:rPr dirty="0"/>
              <a:t>”, “tmap”, “</a:t>
            </a:r>
            <a:r>
              <a:rPr dirty="0" err="1"/>
              <a:t>tmaptools</a:t>
            </a:r>
            <a:r>
              <a:rPr dirty="0"/>
              <a:t>”, “rgeos”))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B824A6-8EC4-4718-89B2-1399F5535C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Create and Modify Spatial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dirty="0"/>
              <a:t>R’s spatial packages provide a very wide and powerful suite of functionality for processing and crea</a:t>
            </a:r>
            <a:r>
              <a:rPr lang="en-US" dirty="0"/>
              <a:t>ting</a:t>
            </a:r>
            <a:endParaRPr dirty="0"/>
          </a:p>
          <a:p>
            <a:pPr lvl="1"/>
            <a:r>
              <a:rPr dirty="0"/>
              <a:t>Alongside visualisation and interrogation, a GIS must also be able to create and modify spatial data.</a:t>
            </a:r>
          </a:p>
          <a:p>
            <a:pPr lvl="1"/>
            <a:r>
              <a:rPr dirty="0"/>
              <a:t>R’s spatial packages provide a very wide and powerful suite of functionality for processing and creating spatial data.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763CAE-018E-46E5-9CB4-FAEF7CE65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Creating New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dirty="0"/>
              <a:t>R objects can be created by entering the name of the class we want to make.</a:t>
            </a:r>
          </a:p>
          <a:p>
            <a:pPr lvl="1"/>
            <a:r>
              <a:rPr dirty="0"/>
              <a:t>vector and data.frame objects for example, can be created as follows:</a:t>
            </a:r>
          </a:p>
          <a:p>
            <a:pPr marL="1270000" indent="0">
              <a:buNone/>
            </a:pPr>
            <a:r>
              <a:rPr sz="1800" dirty="0" err="1">
                <a:latin typeface="Consolas" panose="020B0609020204030204" pitchFamily="49" charset="0"/>
              </a:rPr>
              <a:t>vec</a:t>
            </a:r>
            <a:r>
              <a:rPr sz="1800" dirty="0">
                <a:latin typeface="Consolas" panose="020B0609020204030204" pitchFamily="49" charset="0"/>
              </a:rPr>
              <a:t> &lt;-</a:t>
            </a:r>
            <a:r>
              <a:rPr sz="1800" dirty="0">
                <a:solidFill>
                  <a:srgbClr val="4070A0"/>
                </a:solidFill>
                <a:latin typeface="Consolas" panose="020B0609020204030204" pitchFamily="49" charset="0"/>
              </a:rPr>
              <a:t> </a:t>
            </a:r>
            <a:r>
              <a:rPr sz="1800" b="1" dirty="0">
                <a:solidFill>
                  <a:srgbClr val="99FF99"/>
                </a:solidFill>
                <a:latin typeface="Consolas" panose="020B0609020204030204" pitchFamily="49" charset="0"/>
              </a:rPr>
              <a:t>vector</a:t>
            </a:r>
            <a:r>
              <a:rPr sz="1800" dirty="0">
                <a:latin typeface="Consolas" panose="020B0609020204030204" pitchFamily="49" charset="0"/>
              </a:rPr>
              <a:t>(</a:t>
            </a:r>
            <a:r>
              <a:rPr sz="1800" dirty="0">
                <a:solidFill>
                  <a:srgbClr val="FF0000"/>
                </a:solidFill>
                <a:latin typeface="Consolas" panose="020B0609020204030204" pitchFamily="49" charset="0"/>
              </a:rPr>
              <a:t>mode = </a:t>
            </a:r>
            <a:r>
              <a:rPr sz="1800" dirty="0">
                <a:solidFill>
                  <a:srgbClr val="61D6FF"/>
                </a:solidFill>
                <a:latin typeface="Consolas" panose="020B0609020204030204" pitchFamily="49" charset="0"/>
              </a:rPr>
              <a:t>"numeric"</a:t>
            </a:r>
            <a:r>
              <a:rPr sz="1800" dirty="0">
                <a:latin typeface="Consolas" panose="020B0609020204030204" pitchFamily="49" charset="0"/>
              </a:rPr>
              <a:t>, </a:t>
            </a:r>
            <a:r>
              <a:rPr sz="1800" dirty="0">
                <a:solidFill>
                  <a:srgbClr val="FF0000"/>
                </a:solidFill>
                <a:latin typeface="Consolas" panose="020B0609020204030204" pitchFamily="49" charset="0"/>
              </a:rPr>
              <a:t>length =</a:t>
            </a:r>
            <a:r>
              <a:rPr sz="1800" dirty="0">
                <a:latin typeface="Consolas" panose="020B0609020204030204" pitchFamily="49" charset="0"/>
              </a:rPr>
              <a:t> </a:t>
            </a:r>
            <a:r>
              <a:rPr sz="1800" b="1" dirty="0">
                <a:solidFill>
                  <a:srgbClr val="62DBD8"/>
                </a:solidFill>
                <a:latin typeface="Consolas" panose="020B0609020204030204" pitchFamily="49" charset="0"/>
              </a:rPr>
              <a:t>3</a:t>
            </a:r>
            <a:r>
              <a:rPr sz="1800" dirty="0">
                <a:latin typeface="Consolas" panose="020B0609020204030204" pitchFamily="49" charset="0"/>
              </a:rPr>
              <a:t>) </a:t>
            </a:r>
            <a:br>
              <a:rPr dirty="0">
                <a:latin typeface="Consolas" panose="020B0609020204030204" pitchFamily="49" charset="0"/>
              </a:rPr>
            </a:br>
            <a:r>
              <a:rPr sz="1800" dirty="0" err="1">
                <a:latin typeface="Consolas" panose="020B0609020204030204" pitchFamily="49" charset="0"/>
              </a:rPr>
              <a:t>df</a:t>
            </a:r>
            <a:r>
              <a:rPr sz="1800" dirty="0">
                <a:latin typeface="Consolas" panose="020B0609020204030204" pitchFamily="49" charset="0"/>
              </a:rPr>
              <a:t> &lt;-</a:t>
            </a:r>
            <a:r>
              <a:rPr sz="1800" dirty="0">
                <a:solidFill>
                  <a:srgbClr val="4070A0"/>
                </a:solidFill>
                <a:latin typeface="Consolas" panose="020B0609020204030204" pitchFamily="49" charset="0"/>
              </a:rPr>
              <a:t> </a:t>
            </a:r>
            <a:r>
              <a:rPr sz="1800" b="1" dirty="0">
                <a:solidFill>
                  <a:srgbClr val="99FF99"/>
                </a:solidFill>
                <a:latin typeface="Consolas" panose="020B0609020204030204" pitchFamily="49" charset="0"/>
              </a:rPr>
              <a:t>data.fra</a:t>
            </a:r>
            <a:r>
              <a:rPr sz="1800" b="1" dirty="0">
                <a:solidFill>
                  <a:srgbClr val="007020"/>
                </a:solidFill>
                <a:latin typeface="Consolas" panose="020B0609020204030204" pitchFamily="49" charset="0"/>
              </a:rPr>
              <a:t>me</a:t>
            </a:r>
            <a:r>
              <a:rPr sz="1800" dirty="0">
                <a:latin typeface="Consolas" panose="020B0609020204030204" pitchFamily="49" charset="0"/>
              </a:rPr>
              <a:t>(</a:t>
            </a:r>
            <a:r>
              <a:rPr sz="1800" dirty="0">
                <a:solidFill>
                  <a:srgbClr val="FF0000"/>
                </a:solidFill>
                <a:latin typeface="Consolas" panose="020B0609020204030204" pitchFamily="49" charset="0"/>
              </a:rPr>
              <a:t>x =</a:t>
            </a:r>
            <a:r>
              <a:rPr sz="1800" dirty="0">
                <a:latin typeface="Consolas" panose="020B0609020204030204" pitchFamily="49" charset="0"/>
              </a:rPr>
              <a:t> </a:t>
            </a:r>
            <a:r>
              <a:rPr sz="1800" b="1" dirty="0">
                <a:solidFill>
                  <a:srgbClr val="62DBD8"/>
                </a:solidFill>
                <a:latin typeface="Consolas" panose="020B0609020204030204" pitchFamily="49" charset="0"/>
              </a:rPr>
              <a:t>1</a:t>
            </a:r>
            <a:r>
              <a:rPr sz="18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:</a:t>
            </a:r>
            <a:r>
              <a:rPr sz="1800" b="1" dirty="0">
                <a:solidFill>
                  <a:srgbClr val="62DBD8"/>
                </a:solidFill>
                <a:latin typeface="Consolas" panose="020B0609020204030204" pitchFamily="49" charset="0"/>
              </a:rPr>
              <a:t>3</a:t>
            </a:r>
            <a:r>
              <a:rPr sz="1800" dirty="0">
                <a:latin typeface="Consolas" panose="020B0609020204030204" pitchFamily="49" charset="0"/>
              </a:rPr>
              <a:t>, </a:t>
            </a:r>
            <a:r>
              <a:rPr sz="1800" dirty="0">
                <a:solidFill>
                  <a:srgbClr val="FF0000"/>
                </a:solidFill>
                <a:latin typeface="Consolas" panose="020B0609020204030204" pitchFamily="49" charset="0"/>
              </a:rPr>
              <a:t>y =</a:t>
            </a:r>
            <a:r>
              <a:rPr sz="1800" dirty="0">
                <a:latin typeface="Consolas" panose="020B0609020204030204" pitchFamily="49" charset="0"/>
              </a:rPr>
              <a:t> </a:t>
            </a:r>
            <a:r>
              <a:rPr sz="1800" b="1" dirty="0">
                <a:solidFill>
                  <a:srgbClr val="99FF99"/>
                </a:solidFill>
                <a:latin typeface="Consolas" panose="020B0609020204030204" pitchFamily="49" charset="0"/>
              </a:rPr>
              <a:t>c</a:t>
            </a:r>
            <a:r>
              <a:rPr sz="1800" dirty="0">
                <a:latin typeface="Consolas" panose="020B0609020204030204" pitchFamily="49" charset="0"/>
              </a:rPr>
              <a:t>(</a:t>
            </a:r>
            <a:r>
              <a:rPr sz="1800" b="1" dirty="0">
                <a:solidFill>
                  <a:srgbClr val="62DBD8"/>
                </a:solidFill>
                <a:latin typeface="Consolas" panose="020B0609020204030204" pitchFamily="49" charset="0"/>
              </a:rPr>
              <a:t>1</a:t>
            </a:r>
            <a:r>
              <a:rPr sz="18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/</a:t>
            </a:r>
            <a:r>
              <a:rPr sz="1800" b="1" dirty="0">
                <a:solidFill>
                  <a:srgbClr val="62DBD8"/>
                </a:solidFill>
                <a:latin typeface="Consolas" panose="020B0609020204030204" pitchFamily="49" charset="0"/>
              </a:rPr>
              <a:t>2</a:t>
            </a:r>
            <a:r>
              <a:rPr sz="1800" dirty="0">
                <a:latin typeface="Consolas" panose="020B0609020204030204" pitchFamily="49" charset="0"/>
              </a:rPr>
              <a:t>, </a:t>
            </a:r>
            <a:r>
              <a:rPr sz="1800" b="1" dirty="0">
                <a:solidFill>
                  <a:srgbClr val="62DBD8"/>
                </a:solidFill>
                <a:latin typeface="Consolas" panose="020B0609020204030204" pitchFamily="49" charset="0"/>
              </a:rPr>
              <a:t>2</a:t>
            </a:r>
            <a:r>
              <a:rPr sz="18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/</a:t>
            </a:r>
            <a:r>
              <a:rPr sz="1800" b="1" dirty="0">
                <a:solidFill>
                  <a:srgbClr val="62DBD8"/>
                </a:solidFill>
                <a:latin typeface="Consolas" panose="020B0609020204030204" pitchFamily="49" charset="0"/>
              </a:rPr>
              <a:t>3</a:t>
            </a:r>
            <a:r>
              <a:rPr sz="1800" dirty="0">
                <a:latin typeface="Consolas" panose="020B0609020204030204" pitchFamily="49" charset="0"/>
              </a:rPr>
              <a:t>, </a:t>
            </a:r>
            <a:r>
              <a:rPr sz="1800" b="1" dirty="0">
                <a:solidFill>
                  <a:srgbClr val="62DBD8"/>
                </a:solidFill>
                <a:latin typeface="Consolas" panose="020B0609020204030204" pitchFamily="49" charset="0"/>
              </a:rPr>
              <a:t>3</a:t>
            </a:r>
            <a:r>
              <a:rPr sz="18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/</a:t>
            </a:r>
            <a:r>
              <a:rPr sz="1800" b="1" dirty="0">
                <a:solidFill>
                  <a:srgbClr val="62DBD8"/>
                </a:solidFill>
                <a:latin typeface="Consolas" panose="020B0609020204030204" pitchFamily="49" charset="0"/>
              </a:rPr>
              <a:t>4</a:t>
            </a:r>
            <a:r>
              <a:rPr sz="1800" dirty="0">
                <a:latin typeface="Consolas" panose="020B0609020204030204" pitchFamily="49" charset="0"/>
              </a:rPr>
              <a:t>)) </a:t>
            </a:r>
          </a:p>
          <a:p>
            <a:pPr lvl="1"/>
            <a:r>
              <a:rPr dirty="0"/>
              <a:t>We can check the class of these new objects using class():</a:t>
            </a:r>
          </a:p>
          <a:p>
            <a:pPr marL="1270000" indent="0">
              <a:buNone/>
            </a:pPr>
            <a:r>
              <a:rPr sz="1800" b="1" dirty="0">
                <a:solidFill>
                  <a:srgbClr val="99FF99"/>
                </a:solidFill>
                <a:latin typeface="Consolas" panose="020B0609020204030204" pitchFamily="49" charset="0"/>
              </a:rPr>
              <a:t>class</a:t>
            </a:r>
            <a:r>
              <a:rPr sz="1800" dirty="0">
                <a:latin typeface="Consolas" panose="020B0609020204030204" pitchFamily="49" charset="0"/>
              </a:rPr>
              <a:t>(</a:t>
            </a:r>
            <a:r>
              <a:rPr sz="1800" dirty="0" err="1">
                <a:latin typeface="Consolas" panose="020B0609020204030204" pitchFamily="49" charset="0"/>
              </a:rPr>
              <a:t>vec</a:t>
            </a:r>
            <a:r>
              <a:rPr sz="1800" dirty="0">
                <a:latin typeface="Consolas" panose="020B0609020204030204" pitchFamily="49" charset="0"/>
              </a:rPr>
              <a:t>) </a:t>
            </a:r>
          </a:p>
          <a:p>
            <a:pPr marL="1270000" indent="0">
              <a:buNone/>
            </a:pPr>
            <a:r>
              <a:rPr sz="1800" dirty="0">
                <a:latin typeface="Consolas" panose="020B0609020204030204" pitchFamily="49" charset="0"/>
              </a:rPr>
              <a:t>## [1] "numeric"</a:t>
            </a:r>
          </a:p>
          <a:p>
            <a:pPr marL="1270000" indent="0">
              <a:buNone/>
            </a:pPr>
            <a:r>
              <a:rPr sz="1800" b="1" dirty="0">
                <a:solidFill>
                  <a:srgbClr val="99FF99"/>
                </a:solidFill>
                <a:latin typeface="Consolas" panose="020B0609020204030204" pitchFamily="49" charset="0"/>
              </a:rPr>
              <a:t>class</a:t>
            </a:r>
            <a:r>
              <a:rPr sz="1800" dirty="0">
                <a:latin typeface="Consolas" panose="020B0609020204030204" pitchFamily="49" charset="0"/>
              </a:rPr>
              <a:t>(</a:t>
            </a:r>
            <a:r>
              <a:rPr sz="1800" dirty="0" err="1">
                <a:latin typeface="Consolas" panose="020B0609020204030204" pitchFamily="49" charset="0"/>
              </a:rPr>
              <a:t>df</a:t>
            </a:r>
            <a:r>
              <a:rPr sz="1800" dirty="0">
                <a:latin typeface="Consolas" panose="020B0609020204030204" pitchFamily="49" charset="0"/>
              </a:rPr>
              <a:t>) </a:t>
            </a:r>
          </a:p>
          <a:p>
            <a:pPr marL="1270000" indent="0">
              <a:buNone/>
            </a:pPr>
            <a:r>
              <a:rPr sz="1800" dirty="0">
                <a:latin typeface="Consolas" panose="020B0609020204030204" pitchFamily="49" charset="0"/>
              </a:rPr>
              <a:t>## [1] "data.frame"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34AE8-7652-4711-93CF-446D25571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Creating New Spatial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dirty="0"/>
              <a:t>The same logic applies to spatial data. The input must be a numeric matrix or data.frame:</a:t>
            </a:r>
          </a:p>
          <a:p>
            <a:pPr marL="1270000" indent="0">
              <a:buNone/>
            </a:pPr>
            <a:r>
              <a:rPr sz="1800" dirty="0">
                <a:latin typeface="Consolas" panose="020B0609020204030204" pitchFamily="49" charset="0"/>
              </a:rPr>
              <a:t>sp1 &lt;-</a:t>
            </a:r>
            <a:r>
              <a:rPr sz="1800" dirty="0">
                <a:solidFill>
                  <a:srgbClr val="4070A0"/>
                </a:solidFill>
                <a:latin typeface="Consolas" panose="020B0609020204030204" pitchFamily="49" charset="0"/>
              </a:rPr>
              <a:t> </a:t>
            </a:r>
            <a:r>
              <a:rPr sz="1800" b="1" dirty="0" err="1">
                <a:solidFill>
                  <a:srgbClr val="99FF99"/>
                </a:solidFill>
                <a:latin typeface="Consolas" panose="020B0609020204030204" pitchFamily="49" charset="0"/>
              </a:rPr>
              <a:t>SpatialPoints</a:t>
            </a:r>
            <a:r>
              <a:rPr sz="1800" dirty="0">
                <a:latin typeface="Consolas" panose="020B0609020204030204" pitchFamily="49" charset="0"/>
              </a:rPr>
              <a:t>(</a:t>
            </a:r>
            <a:r>
              <a:rPr sz="1800" dirty="0" err="1">
                <a:solidFill>
                  <a:srgbClr val="FF0000"/>
                </a:solidFill>
                <a:latin typeface="Consolas" panose="020B0609020204030204" pitchFamily="49" charset="0"/>
              </a:rPr>
              <a:t>coords</a:t>
            </a:r>
            <a:r>
              <a:rPr sz="1800" dirty="0">
                <a:solidFill>
                  <a:srgbClr val="FF0000"/>
                </a:solidFill>
                <a:latin typeface="Consolas" panose="020B0609020204030204" pitchFamily="49" charset="0"/>
              </a:rPr>
              <a:t> = </a:t>
            </a:r>
            <a:r>
              <a:rPr sz="1800" dirty="0" err="1">
                <a:latin typeface="Consolas" panose="020B0609020204030204" pitchFamily="49" charset="0"/>
              </a:rPr>
              <a:t>df</a:t>
            </a:r>
            <a:r>
              <a:rPr sz="1800" dirty="0">
                <a:latin typeface="Consolas" panose="020B0609020204030204" pitchFamily="49" charset="0"/>
              </a:rPr>
              <a:t>) </a:t>
            </a:r>
          </a:p>
          <a:p>
            <a:pPr lvl="1"/>
            <a:r>
              <a:rPr dirty="0"/>
              <a:t>We have just created a spatial points object, one of the fundamental data types for spatial data</a:t>
            </a:r>
          </a:p>
          <a:p>
            <a:pPr lvl="1"/>
            <a:r>
              <a:rPr dirty="0"/>
              <a:t>The others </a:t>
            </a:r>
            <a:r>
              <a:rPr dirty="0" err="1"/>
              <a:t>arelines</a:t>
            </a:r>
            <a:r>
              <a:rPr dirty="0"/>
              <a:t>,</a:t>
            </a:r>
            <a:r>
              <a:rPr lang="en-US" dirty="0"/>
              <a:t> </a:t>
            </a:r>
            <a:r>
              <a:rPr dirty="0"/>
              <a:t>polygons</a:t>
            </a:r>
            <a:r>
              <a:rPr lang="en-US" dirty="0"/>
              <a:t> </a:t>
            </a:r>
            <a:r>
              <a:rPr dirty="0"/>
              <a:t>and</a:t>
            </a:r>
            <a:r>
              <a:rPr lang="en-US" dirty="0"/>
              <a:t> </a:t>
            </a:r>
            <a:r>
              <a:rPr dirty="0"/>
              <a:t>pixels,</a:t>
            </a:r>
            <a:r>
              <a:rPr lang="en-US" dirty="0"/>
              <a:t> </a:t>
            </a:r>
            <a:r>
              <a:rPr dirty="0"/>
              <a:t>which</a:t>
            </a:r>
            <a:r>
              <a:rPr lang="en-US" dirty="0"/>
              <a:t> </a:t>
            </a:r>
            <a:r>
              <a:rPr dirty="0"/>
              <a:t>can</a:t>
            </a:r>
            <a:r>
              <a:rPr lang="en-US" dirty="0"/>
              <a:t> </a:t>
            </a:r>
            <a:r>
              <a:rPr dirty="0"/>
              <a:t>be</a:t>
            </a:r>
            <a:r>
              <a:rPr lang="en-US" dirty="0"/>
              <a:t> </a:t>
            </a:r>
            <a:r>
              <a:rPr dirty="0"/>
              <a:t>created</a:t>
            </a:r>
            <a:r>
              <a:rPr lang="en-US" dirty="0"/>
              <a:t> </a:t>
            </a:r>
            <a:r>
              <a:rPr dirty="0"/>
              <a:t>by</a:t>
            </a:r>
            <a:r>
              <a:rPr lang="en-US" dirty="0"/>
              <a:t> </a:t>
            </a:r>
            <a:r>
              <a:rPr dirty="0" err="1"/>
              <a:t>SpatialLines</a:t>
            </a:r>
            <a:r>
              <a:rPr dirty="0"/>
              <a:t>,</a:t>
            </a:r>
            <a:r>
              <a:rPr lang="en-US" dirty="0"/>
              <a:t> </a:t>
            </a:r>
            <a:r>
              <a:rPr dirty="0" err="1"/>
              <a:t>SpatialPolygons</a:t>
            </a:r>
            <a:r>
              <a:rPr lang="en-US" dirty="0"/>
              <a:t> </a:t>
            </a:r>
            <a:r>
              <a:rPr dirty="0"/>
              <a:t>and</a:t>
            </a:r>
            <a:r>
              <a:rPr lang="en-US" dirty="0"/>
              <a:t> </a:t>
            </a:r>
            <a:r>
              <a:rPr dirty="0" err="1"/>
              <a:t>SpatialPixels</a:t>
            </a:r>
            <a:r>
              <a:rPr dirty="0"/>
              <a:t>, respectively</a:t>
            </a:r>
          </a:p>
          <a:p>
            <a:pPr lvl="1"/>
            <a:r>
              <a:rPr dirty="0"/>
              <a:t>Each type of spatial data has a corollary that can accepts non-spatial data, created by adding </a:t>
            </a:r>
            <a:r>
              <a:rPr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DataFrame</a:t>
            </a:r>
            <a:r>
              <a:rPr dirty="0"/>
              <a:t>.</a:t>
            </a:r>
          </a:p>
          <a:p>
            <a:pPr lvl="1"/>
            <a:r>
              <a:rPr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SpatialPointsDataFrame</a:t>
            </a:r>
            <a:r>
              <a:rPr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()</a:t>
            </a:r>
            <a:r>
              <a:rPr dirty="0"/>
              <a:t>, for example, creates points with an associated data.frame.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36534-189C-4042-8681-93793F38C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Spatial Data Constraints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dirty="0"/>
              <a:t>The number of rows in this dataset must equal the number of features in the spatial object, which in the case of sp1 is 3.</a:t>
            </a:r>
          </a:p>
          <a:p>
            <a:pPr marL="1270000" indent="0">
              <a:buNone/>
            </a:pPr>
            <a:r>
              <a:rPr sz="1800" b="1" dirty="0">
                <a:solidFill>
                  <a:srgbClr val="99FF99"/>
                </a:solidFill>
                <a:latin typeface="Consolas" panose="020B0609020204030204" pitchFamily="49" charset="0"/>
              </a:rPr>
              <a:t>class</a:t>
            </a:r>
            <a:r>
              <a:rPr sz="1800" dirty="0">
                <a:latin typeface="Consolas" panose="020B0609020204030204" pitchFamily="49" charset="0"/>
              </a:rPr>
              <a:t>(sp1) </a:t>
            </a:r>
          </a:p>
          <a:p>
            <a:pPr marL="1270000" indent="0">
              <a:buNone/>
            </a:pPr>
            <a:r>
              <a:rPr sz="1800" dirty="0">
                <a:latin typeface="Consolas" panose="020B0609020204030204" pitchFamily="49" charset="0"/>
              </a:rPr>
              <a:t>## [1] "</a:t>
            </a:r>
            <a:r>
              <a:rPr sz="1800" dirty="0" err="1">
                <a:latin typeface="Consolas" panose="020B0609020204030204" pitchFamily="49" charset="0"/>
              </a:rPr>
              <a:t>SpatialPoints</a:t>
            </a:r>
            <a:r>
              <a:rPr sz="1800" dirty="0">
                <a:latin typeface="Consolas" panose="020B0609020204030204" pitchFamily="49" charset="0"/>
              </a:rPr>
              <a:t>"
## </a:t>
            </a:r>
            <a:r>
              <a:rPr sz="1800" dirty="0" err="1">
                <a:latin typeface="Consolas" panose="020B0609020204030204" pitchFamily="49" charset="0"/>
              </a:rPr>
              <a:t>attr</a:t>
            </a:r>
            <a:r>
              <a:rPr sz="1800" dirty="0">
                <a:latin typeface="Consolas" panose="020B0609020204030204" pitchFamily="49" charset="0"/>
              </a:rPr>
              <a:t>(,"package")
## [1] "</a:t>
            </a:r>
            <a:r>
              <a:rPr sz="1800" dirty="0" err="1">
                <a:latin typeface="Consolas" panose="020B0609020204030204" pitchFamily="49" charset="0"/>
              </a:rPr>
              <a:t>sp</a:t>
            </a:r>
            <a:r>
              <a:rPr sz="1800" dirty="0">
                <a:latin typeface="Consolas" panose="020B0609020204030204" pitchFamily="49" charset="0"/>
              </a:rPr>
              <a:t>"</a:t>
            </a:r>
          </a:p>
          <a:p>
            <a:pPr marL="1270000" indent="0">
              <a:buNone/>
            </a:pPr>
            <a:r>
              <a:rPr sz="1800" dirty="0" err="1">
                <a:latin typeface="Consolas" panose="020B0609020204030204" pitchFamily="49" charset="0"/>
              </a:rPr>
              <a:t>spdf</a:t>
            </a:r>
            <a:r>
              <a:rPr sz="1800" dirty="0">
                <a:latin typeface="Consolas" panose="020B0609020204030204" pitchFamily="49" charset="0"/>
              </a:rPr>
              <a:t> &lt;-</a:t>
            </a:r>
            <a:r>
              <a:rPr sz="1800" dirty="0">
                <a:solidFill>
                  <a:srgbClr val="4070A0"/>
                </a:solidFill>
                <a:latin typeface="Consolas" panose="020B0609020204030204" pitchFamily="49" charset="0"/>
              </a:rPr>
              <a:t> </a:t>
            </a:r>
            <a:r>
              <a:rPr sz="1800" b="1" dirty="0" err="1">
                <a:solidFill>
                  <a:srgbClr val="99FF99"/>
                </a:solidFill>
                <a:latin typeface="Consolas" panose="020B0609020204030204" pitchFamily="49" charset="0"/>
              </a:rPr>
              <a:t>SpatialPointsDataFrame</a:t>
            </a:r>
            <a:r>
              <a:rPr sz="1800" dirty="0">
                <a:latin typeface="Consolas" panose="020B0609020204030204" pitchFamily="49" charset="0"/>
              </a:rPr>
              <a:t>(sp1, </a:t>
            </a:r>
            <a:r>
              <a:rPr sz="1800" dirty="0">
                <a:solidFill>
                  <a:srgbClr val="FF0000"/>
                </a:solidFill>
                <a:latin typeface="Consolas" panose="020B0609020204030204" pitchFamily="49" charset="0"/>
              </a:rPr>
              <a:t>data = </a:t>
            </a:r>
            <a:r>
              <a:rPr sz="1800" dirty="0" err="1">
                <a:latin typeface="Consolas" panose="020B0609020204030204" pitchFamily="49" charset="0"/>
              </a:rPr>
              <a:t>df</a:t>
            </a:r>
            <a:r>
              <a:rPr sz="1800" dirty="0">
                <a:latin typeface="Consolas" panose="020B0609020204030204" pitchFamily="49" charset="0"/>
              </a:rPr>
              <a:t>) </a:t>
            </a:r>
            <a:br>
              <a:rPr dirty="0">
                <a:latin typeface="Consolas" panose="020B0609020204030204" pitchFamily="49" charset="0"/>
              </a:rPr>
            </a:br>
            <a:r>
              <a:rPr sz="1800" b="1" dirty="0">
                <a:solidFill>
                  <a:srgbClr val="99FF99"/>
                </a:solidFill>
                <a:latin typeface="Consolas" panose="020B0609020204030204" pitchFamily="49" charset="0"/>
              </a:rPr>
              <a:t>class</a:t>
            </a:r>
            <a:r>
              <a:rPr sz="1800" dirty="0">
                <a:latin typeface="Consolas" panose="020B0609020204030204" pitchFamily="49" charset="0"/>
              </a:rPr>
              <a:t>(</a:t>
            </a:r>
            <a:r>
              <a:rPr sz="1800" dirty="0" err="1">
                <a:latin typeface="Consolas" panose="020B0609020204030204" pitchFamily="49" charset="0"/>
              </a:rPr>
              <a:t>spdf</a:t>
            </a:r>
            <a:r>
              <a:rPr sz="1800" dirty="0">
                <a:latin typeface="Consolas" panose="020B0609020204030204" pitchFamily="49" charset="0"/>
              </a:rPr>
              <a:t>) </a:t>
            </a:r>
          </a:p>
          <a:p>
            <a:pPr marL="1270000" indent="0">
              <a:buNone/>
            </a:pPr>
            <a:r>
              <a:rPr sz="1800" dirty="0">
                <a:latin typeface="Consolas" panose="020B0609020204030204" pitchFamily="49" charset="0"/>
              </a:rPr>
              <a:t>## [1] "</a:t>
            </a:r>
            <a:r>
              <a:rPr sz="1800" dirty="0" err="1">
                <a:latin typeface="Consolas" panose="020B0609020204030204" pitchFamily="49" charset="0"/>
              </a:rPr>
              <a:t>SpatialPointsDataFrame</a:t>
            </a:r>
            <a:r>
              <a:rPr sz="1800" dirty="0">
                <a:latin typeface="Consolas" panose="020B0609020204030204" pitchFamily="49" charset="0"/>
              </a:rPr>
              <a:t>"
## </a:t>
            </a:r>
            <a:r>
              <a:rPr sz="1800" dirty="0" err="1">
                <a:latin typeface="Consolas" panose="020B0609020204030204" pitchFamily="49" charset="0"/>
              </a:rPr>
              <a:t>attr</a:t>
            </a:r>
            <a:r>
              <a:rPr sz="1800" dirty="0">
                <a:latin typeface="Consolas" panose="020B0609020204030204" pitchFamily="49" charset="0"/>
              </a:rPr>
              <a:t>(,"package")
## [1] "</a:t>
            </a:r>
            <a:r>
              <a:rPr sz="1800" dirty="0" err="1">
                <a:latin typeface="Consolas" panose="020B0609020204030204" pitchFamily="49" charset="0"/>
              </a:rPr>
              <a:t>sp</a:t>
            </a:r>
            <a:r>
              <a:rPr sz="1800" dirty="0">
                <a:latin typeface="Consolas" panose="020B0609020204030204" pitchFamily="49" charset="0"/>
              </a:rPr>
              <a:t>"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3729D6-176E-4D7C-8217-A33C83DFF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Comments on Spatial Objects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dirty="0"/>
              <a:t>The above code extends the pre-existing spatial point object (sp1) by adding data from the data frame (</a:t>
            </a:r>
            <a:r>
              <a:rPr dirty="0" err="1"/>
              <a:t>df</a:t>
            </a:r>
            <a:r>
              <a:rPr dirty="0"/>
              <a:t>).</a:t>
            </a:r>
          </a:p>
          <a:p>
            <a:pPr lvl="1"/>
            <a:r>
              <a:rPr dirty="0"/>
              <a:t>To see how strict spatial classes are, try replacing </a:t>
            </a:r>
            <a:r>
              <a:rPr dirty="0" err="1"/>
              <a:t>df</a:t>
            </a:r>
            <a:r>
              <a:rPr dirty="0"/>
              <a:t> with mat in the above code: it causes an error.</a:t>
            </a:r>
          </a:p>
          <a:p>
            <a:pPr lvl="1"/>
            <a:r>
              <a:rPr dirty="0"/>
              <a:t>All spatial data classes can be created in a similar way, although </a:t>
            </a:r>
            <a:r>
              <a:rPr dirty="0" err="1"/>
              <a:t>SpatialLines</a:t>
            </a:r>
            <a:r>
              <a:rPr dirty="0"/>
              <a:t> and </a:t>
            </a:r>
            <a:r>
              <a:rPr dirty="0" err="1"/>
              <a:t>SpatialPolygons</a:t>
            </a:r>
            <a:r>
              <a:rPr dirty="0"/>
              <a:t> are much more complicated (</a:t>
            </a:r>
            <a:r>
              <a:rPr dirty="0" err="1"/>
              <a:t>Bivand</a:t>
            </a:r>
            <a:r>
              <a:rPr dirty="0"/>
              <a:t> et al. 2013).</a:t>
            </a:r>
          </a:p>
          <a:p>
            <a:pPr lvl="1"/>
            <a:r>
              <a:rPr dirty="0"/>
              <a:t>More frequently your spatial data will be read-in from an externally-created file, e.g. using readOGR().</a:t>
            </a:r>
          </a:p>
          <a:p>
            <a:pPr lvl="1"/>
            <a:r>
              <a:rPr dirty="0"/>
              <a:t>Unlike the spatial objects we created above, most spatial data comes with an associate ‘CRS’.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D2DCA-3595-482B-B7BE-21966592A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Projections: setting and transforming CRS in 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dirty="0"/>
              <a:t>The Coordinate Reference System (CRS) of spatial objects defines where they are placed on the surface of the Earth</a:t>
            </a:r>
          </a:p>
          <a:p>
            <a:pPr lvl="1"/>
            <a:r>
              <a:rPr dirty="0"/>
              <a:t>You may have noticed ’proj4string ’in the summary of </a:t>
            </a:r>
            <a:r>
              <a:rPr dirty="0" err="1"/>
              <a:t>lnd</a:t>
            </a:r>
            <a:r>
              <a:rPr dirty="0"/>
              <a:t> above: the information that follows represents its CRS</a:t>
            </a:r>
          </a:p>
          <a:p>
            <a:pPr lvl="1"/>
            <a:r>
              <a:rPr dirty="0"/>
              <a:t>Spatial data should always have a CRS.</a:t>
            </a:r>
          </a:p>
          <a:p>
            <a:pPr lvl="1"/>
            <a:r>
              <a:rPr dirty="0"/>
              <a:t>If no CRS information is provided, and the correct CRS is known, it can be set as follow:</a:t>
            </a:r>
          </a:p>
          <a:p>
            <a:pPr marL="1270000" indent="0">
              <a:buNone/>
            </a:pPr>
            <a:r>
              <a:rPr sz="1800" b="1" dirty="0">
                <a:solidFill>
                  <a:srgbClr val="99FF99"/>
                </a:solidFill>
                <a:latin typeface="Consolas" panose="020B0609020204030204" pitchFamily="49" charset="0"/>
              </a:rPr>
              <a:t>proj4string</a:t>
            </a:r>
            <a:r>
              <a:rPr sz="1800" dirty="0">
                <a:latin typeface="Consolas" panose="020B0609020204030204" pitchFamily="49" charset="0"/>
              </a:rPr>
              <a:t>(</a:t>
            </a:r>
            <a:r>
              <a:rPr sz="1800" dirty="0" err="1">
                <a:latin typeface="Consolas" panose="020B0609020204030204" pitchFamily="49" charset="0"/>
              </a:rPr>
              <a:t>lnd</a:t>
            </a:r>
            <a:r>
              <a:rPr sz="1800" dirty="0">
                <a:latin typeface="Consolas" panose="020B0609020204030204" pitchFamily="49" charset="0"/>
              </a:rPr>
              <a:t>) &lt;-</a:t>
            </a:r>
            <a:r>
              <a:rPr sz="1800" dirty="0">
                <a:solidFill>
                  <a:srgbClr val="4070A0"/>
                </a:solidFill>
                <a:latin typeface="Consolas" panose="020B0609020204030204" pitchFamily="49" charset="0"/>
              </a:rPr>
              <a:t> </a:t>
            </a:r>
            <a:r>
              <a:rPr sz="1800" dirty="0" err="1">
                <a:solidFill>
                  <a:srgbClr val="99FF99"/>
                </a:solidFill>
                <a:latin typeface="Consolas" panose="020B0609020204030204" pitchFamily="49" charset="0"/>
              </a:rPr>
              <a:t>NA_character</a:t>
            </a:r>
            <a:r>
              <a:rPr sz="1800" dirty="0">
                <a:solidFill>
                  <a:srgbClr val="99FF99"/>
                </a:solidFill>
                <a:latin typeface="Consolas" panose="020B0609020204030204" pitchFamily="49" charset="0"/>
              </a:rPr>
              <a:t>_</a:t>
            </a:r>
            <a:r>
              <a:rPr sz="1800" dirty="0">
                <a:latin typeface="Consolas" panose="020B0609020204030204" pitchFamily="49" charset="0"/>
              </a:rPr>
              <a:t> </a:t>
            </a:r>
            <a:r>
              <a:rPr sz="1800" i="1" dirty="0">
                <a:solidFill>
                  <a:srgbClr val="99CC00"/>
                </a:solidFill>
                <a:latin typeface="Consolas" panose="020B0609020204030204" pitchFamily="49" charset="0"/>
              </a:rPr>
              <a:t># remove CRS information from </a:t>
            </a:r>
            <a:r>
              <a:rPr sz="1800" i="1" dirty="0" err="1">
                <a:solidFill>
                  <a:srgbClr val="99CC00"/>
                </a:solidFill>
                <a:latin typeface="Consolas" panose="020B0609020204030204" pitchFamily="49" charset="0"/>
              </a:rPr>
              <a:t>lnd</a:t>
            </a:r>
            <a:r>
              <a:rPr sz="1800" i="1" dirty="0">
                <a:solidFill>
                  <a:srgbClr val="99CC00"/>
                </a:solidFill>
                <a:latin typeface="Consolas" panose="020B0609020204030204" pitchFamily="49" charset="0"/>
              </a:rPr>
              <a:t> </a:t>
            </a:r>
            <a:br>
              <a:rPr dirty="0">
                <a:latin typeface="Consolas" panose="020B0609020204030204" pitchFamily="49" charset="0"/>
              </a:rPr>
            </a:br>
            <a:r>
              <a:rPr sz="1800" b="1" dirty="0">
                <a:solidFill>
                  <a:srgbClr val="99FF99"/>
                </a:solidFill>
                <a:latin typeface="Consolas" panose="020B0609020204030204" pitchFamily="49" charset="0"/>
              </a:rPr>
              <a:t>proj4string</a:t>
            </a:r>
            <a:r>
              <a:rPr sz="1800" dirty="0">
                <a:latin typeface="Consolas" panose="020B0609020204030204" pitchFamily="49" charset="0"/>
              </a:rPr>
              <a:t>(</a:t>
            </a:r>
            <a:r>
              <a:rPr sz="1800" dirty="0" err="1">
                <a:latin typeface="Consolas" panose="020B0609020204030204" pitchFamily="49" charset="0"/>
              </a:rPr>
              <a:t>lnd</a:t>
            </a:r>
            <a:r>
              <a:rPr sz="1800" dirty="0">
                <a:latin typeface="Consolas" panose="020B0609020204030204" pitchFamily="49" charset="0"/>
              </a:rPr>
              <a:t>) &lt;-</a:t>
            </a:r>
            <a:r>
              <a:rPr sz="1800" dirty="0">
                <a:solidFill>
                  <a:srgbClr val="4070A0"/>
                </a:solidFill>
                <a:latin typeface="Consolas" panose="020B0609020204030204" pitchFamily="49" charset="0"/>
              </a:rPr>
              <a:t> </a:t>
            </a:r>
            <a:r>
              <a:rPr sz="1800" b="1" dirty="0">
                <a:solidFill>
                  <a:srgbClr val="99FF99"/>
                </a:solidFill>
                <a:latin typeface="Consolas" panose="020B0609020204030204" pitchFamily="49" charset="0"/>
              </a:rPr>
              <a:t>CRS</a:t>
            </a:r>
            <a:r>
              <a:rPr sz="1800" dirty="0">
                <a:latin typeface="Consolas" panose="020B0609020204030204" pitchFamily="49" charset="0"/>
              </a:rPr>
              <a:t>(</a:t>
            </a:r>
            <a:r>
              <a:rPr sz="1800" dirty="0">
                <a:solidFill>
                  <a:srgbClr val="61D6FF"/>
                </a:solidFill>
                <a:latin typeface="Consolas" panose="020B0609020204030204" pitchFamily="49" charset="0"/>
              </a:rPr>
              <a:t>"+</a:t>
            </a:r>
            <a:r>
              <a:rPr sz="1800" dirty="0" err="1">
                <a:solidFill>
                  <a:srgbClr val="61D6FF"/>
                </a:solidFill>
                <a:latin typeface="Consolas" panose="020B0609020204030204" pitchFamily="49" charset="0"/>
              </a:rPr>
              <a:t>init</a:t>
            </a:r>
            <a:r>
              <a:rPr sz="1800" dirty="0">
                <a:solidFill>
                  <a:srgbClr val="61D6FF"/>
                </a:solidFill>
                <a:latin typeface="Consolas" panose="020B0609020204030204" pitchFamily="49" charset="0"/>
              </a:rPr>
              <a:t>=epsg:27700"</a:t>
            </a:r>
            <a:r>
              <a:rPr sz="1800" dirty="0">
                <a:latin typeface="Consolas" panose="020B0609020204030204" pitchFamily="49" charset="0"/>
              </a:rPr>
              <a:t>) </a:t>
            </a:r>
            <a:r>
              <a:rPr sz="1800" i="1" dirty="0">
                <a:solidFill>
                  <a:srgbClr val="99CC00"/>
                </a:solidFill>
                <a:latin typeface="Consolas" panose="020B0609020204030204" pitchFamily="49" charset="0"/>
              </a:rPr>
              <a:t># assign a new CRS 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CSRs and EPSG codes.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dirty="0"/>
              <a:t>Under this system 27700 represents the British National Grid.</a:t>
            </a:r>
          </a:p>
          <a:p>
            <a:pPr lvl="1"/>
            <a:r>
              <a:rPr dirty="0"/>
              <a:t>‘WGS84’ (epsg:4326) is a very commonly used CRS worldwide.</a:t>
            </a:r>
          </a:p>
          <a:p>
            <a:pPr lvl="1"/>
            <a:r>
              <a:rPr dirty="0"/>
              <a:t>The following code shows how to search the list of available </a:t>
            </a:r>
            <a:r>
              <a:rPr dirty="0" err="1"/>
              <a:t>EPSG</a:t>
            </a:r>
            <a:r>
              <a:rPr dirty="0"/>
              <a:t> codes and create a new version of </a:t>
            </a:r>
            <a:r>
              <a:rPr dirty="0" err="1"/>
              <a:t>lnd</a:t>
            </a:r>
            <a:r>
              <a:rPr dirty="0"/>
              <a:t> in WGS84:3</a:t>
            </a:r>
          </a:p>
          <a:p>
            <a:pPr marL="1141413" indent="0">
              <a:buNone/>
            </a:pPr>
            <a:r>
              <a:rPr sz="2000" dirty="0" err="1">
                <a:latin typeface="Consolas" panose="020B0609020204030204" pitchFamily="49" charset="0"/>
              </a:rPr>
              <a:t>EPSG</a:t>
            </a:r>
            <a:r>
              <a:rPr sz="2000" dirty="0">
                <a:latin typeface="Consolas" panose="020B0609020204030204" pitchFamily="49" charset="0"/>
              </a:rPr>
              <a:t> &lt;-</a:t>
            </a:r>
            <a:r>
              <a:rPr sz="2000" dirty="0">
                <a:solidFill>
                  <a:srgbClr val="4070A0"/>
                </a:solidFill>
                <a:latin typeface="Consolas" panose="020B0609020204030204" pitchFamily="49" charset="0"/>
              </a:rPr>
              <a:t> </a:t>
            </a:r>
            <a:r>
              <a:rPr sz="2000" b="1" dirty="0" err="1">
                <a:solidFill>
                  <a:srgbClr val="99FF99"/>
                </a:solidFill>
                <a:latin typeface="Consolas" panose="020B0609020204030204" pitchFamily="49" charset="0"/>
              </a:rPr>
              <a:t>make_EPSG</a:t>
            </a:r>
            <a:r>
              <a:rPr sz="2000" dirty="0">
                <a:latin typeface="Consolas" panose="020B0609020204030204" pitchFamily="49" charset="0"/>
              </a:rPr>
              <a:t>() </a:t>
            </a:r>
            <a:r>
              <a:rPr sz="2000" i="1" dirty="0">
                <a:solidFill>
                  <a:srgbClr val="99CC00"/>
                </a:solidFill>
                <a:latin typeface="Consolas" panose="020B0609020204030204" pitchFamily="49" charset="0"/>
              </a:rPr>
              <a:t># create data frame of available </a:t>
            </a:r>
            <a:r>
              <a:rPr sz="2000" i="1" dirty="0" err="1">
                <a:solidFill>
                  <a:srgbClr val="99CC00"/>
                </a:solidFill>
                <a:latin typeface="Consolas" panose="020B0609020204030204" pitchFamily="49" charset="0"/>
              </a:rPr>
              <a:t>EPSG</a:t>
            </a:r>
            <a:r>
              <a:rPr sz="2000" i="1" dirty="0">
                <a:solidFill>
                  <a:srgbClr val="99CC00"/>
                </a:solidFill>
                <a:latin typeface="Consolas" panose="020B0609020204030204" pitchFamily="49" charset="0"/>
              </a:rPr>
              <a:t> codes </a:t>
            </a:r>
            <a:br>
              <a:rPr sz="3200" dirty="0">
                <a:latin typeface="Consolas" panose="020B0609020204030204" pitchFamily="49" charset="0"/>
              </a:rPr>
            </a:br>
            <a:r>
              <a:rPr sz="2000" dirty="0" err="1">
                <a:latin typeface="Consolas" panose="020B0609020204030204" pitchFamily="49" charset="0"/>
              </a:rPr>
              <a:t>EPSG</a:t>
            </a:r>
            <a:r>
              <a:rPr sz="2000" dirty="0">
                <a:latin typeface="Consolas" panose="020B0609020204030204" pitchFamily="49" charset="0"/>
              </a:rPr>
              <a:t>[</a:t>
            </a:r>
            <a:r>
              <a:rPr sz="2000" b="1" dirty="0" err="1">
                <a:solidFill>
                  <a:srgbClr val="99FF99"/>
                </a:solidFill>
                <a:latin typeface="Consolas" panose="020B0609020204030204" pitchFamily="49" charset="0"/>
              </a:rPr>
              <a:t>grepl</a:t>
            </a:r>
            <a:r>
              <a:rPr sz="2000" dirty="0">
                <a:latin typeface="Consolas" panose="020B0609020204030204" pitchFamily="49" charset="0"/>
              </a:rPr>
              <a:t>(</a:t>
            </a:r>
            <a:r>
              <a:rPr sz="2000" dirty="0">
                <a:solidFill>
                  <a:srgbClr val="61D6FF"/>
                </a:solidFill>
                <a:latin typeface="Consolas" panose="020B0609020204030204" pitchFamily="49" charset="0"/>
              </a:rPr>
              <a:t>"</a:t>
            </a:r>
            <a:r>
              <a:rPr sz="2000" dirty="0" err="1">
                <a:solidFill>
                  <a:srgbClr val="61D6FF"/>
                </a:solidFill>
                <a:latin typeface="Consolas" panose="020B0609020204030204" pitchFamily="49" charset="0"/>
              </a:rPr>
              <a:t>WGS</a:t>
            </a:r>
            <a:r>
              <a:rPr sz="2000" dirty="0">
                <a:solidFill>
                  <a:srgbClr val="61D6FF"/>
                </a:solidFill>
                <a:latin typeface="Consolas" panose="020B0609020204030204" pitchFamily="49" charset="0"/>
              </a:rPr>
              <a:t> 84$"</a:t>
            </a:r>
            <a:r>
              <a:rPr sz="2000" dirty="0">
                <a:latin typeface="Consolas" panose="020B0609020204030204" pitchFamily="49" charset="0"/>
              </a:rPr>
              <a:t>, </a:t>
            </a:r>
            <a:r>
              <a:rPr sz="2000" dirty="0" err="1">
                <a:latin typeface="Consolas" panose="020B0609020204030204" pitchFamily="49" charset="0"/>
              </a:rPr>
              <a:t>EPSG</a:t>
            </a:r>
            <a:r>
              <a:rPr sz="2000" dirty="0" err="1">
                <a:solidFill>
                  <a:srgbClr val="666666"/>
                </a:solidFill>
                <a:latin typeface="Consolas" panose="020B0609020204030204" pitchFamily="49" charset="0"/>
              </a:rPr>
              <a:t>$</a:t>
            </a:r>
            <a:r>
              <a:rPr sz="2000" dirty="0" err="1">
                <a:latin typeface="Consolas" panose="020B0609020204030204" pitchFamily="49" charset="0"/>
              </a:rPr>
              <a:t>note</a:t>
            </a:r>
            <a:r>
              <a:rPr sz="2000" dirty="0">
                <a:latin typeface="Consolas" panose="020B0609020204030204" pitchFamily="49" charset="0"/>
              </a:rPr>
              <a:t>), ] </a:t>
            </a:r>
            <a:r>
              <a:rPr sz="2000" i="1" dirty="0">
                <a:solidFill>
                  <a:srgbClr val="99CC00"/>
                </a:solidFill>
                <a:latin typeface="Consolas" panose="020B0609020204030204" pitchFamily="49" charset="0"/>
              </a:rPr>
              <a:t># search for </a:t>
            </a:r>
            <a:r>
              <a:rPr sz="2000" i="1" dirty="0" err="1">
                <a:solidFill>
                  <a:srgbClr val="99CC00"/>
                </a:solidFill>
                <a:latin typeface="Consolas" panose="020B0609020204030204" pitchFamily="49" charset="0"/>
              </a:rPr>
              <a:t>WGS</a:t>
            </a:r>
            <a:r>
              <a:rPr sz="2000" i="1" dirty="0">
                <a:solidFill>
                  <a:srgbClr val="99CC00"/>
                </a:solidFill>
                <a:latin typeface="Consolas" panose="020B0609020204030204" pitchFamily="49" charset="0"/>
              </a:rPr>
              <a:t> 84 code </a:t>
            </a:r>
          </a:p>
          <a:p>
            <a:pPr marL="1141413" indent="0">
              <a:buNone/>
            </a:pPr>
            <a:r>
              <a:rPr sz="2000" dirty="0">
                <a:latin typeface="Consolas" panose="020B0609020204030204" pitchFamily="49" charset="0"/>
              </a:rPr>
              <a:t>##      code     note                                         prj4
## 249  4326 # </a:t>
            </a:r>
            <a:r>
              <a:rPr sz="2000" dirty="0" err="1">
                <a:latin typeface="Consolas" panose="020B0609020204030204" pitchFamily="49" charset="0"/>
              </a:rPr>
              <a:t>WGS</a:t>
            </a:r>
            <a:r>
              <a:rPr sz="2000" dirty="0">
                <a:latin typeface="Consolas" panose="020B0609020204030204" pitchFamily="49" charset="0"/>
              </a:rPr>
              <a:t> 84          +</a:t>
            </a:r>
            <a:r>
              <a:rPr sz="2000" dirty="0" err="1">
                <a:latin typeface="Consolas" panose="020B0609020204030204" pitchFamily="49" charset="0"/>
              </a:rPr>
              <a:t>proj</a:t>
            </a:r>
            <a:r>
              <a:rPr sz="2000" dirty="0">
                <a:latin typeface="Consolas" panose="020B0609020204030204" pitchFamily="49" charset="0"/>
              </a:rPr>
              <a:t>=</a:t>
            </a:r>
            <a:r>
              <a:rPr sz="2000" dirty="0" err="1">
                <a:latin typeface="Consolas" panose="020B0609020204030204" pitchFamily="49" charset="0"/>
              </a:rPr>
              <a:t>longlat</a:t>
            </a:r>
            <a:r>
              <a:rPr sz="2000" dirty="0">
                <a:latin typeface="Consolas" panose="020B0609020204030204" pitchFamily="49" charset="0"/>
              </a:rPr>
              <a:t> +datum=WGS84 +</a:t>
            </a:r>
            <a:r>
              <a:rPr sz="2000" dirty="0" err="1">
                <a:latin typeface="Consolas" panose="020B0609020204030204" pitchFamily="49" charset="0"/>
              </a:rPr>
              <a:t>no_defs</a:t>
            </a:r>
            <a:r>
              <a:rPr sz="2000" dirty="0">
                <a:latin typeface="Consolas" panose="020B0609020204030204" pitchFamily="49" charset="0"/>
              </a:rPr>
              <a:t>
## 5311 4978 # </a:t>
            </a:r>
            <a:r>
              <a:rPr sz="2000" dirty="0" err="1">
                <a:latin typeface="Consolas" panose="020B0609020204030204" pitchFamily="49" charset="0"/>
              </a:rPr>
              <a:t>WGS</a:t>
            </a:r>
            <a:r>
              <a:rPr sz="2000" dirty="0">
                <a:latin typeface="Consolas" panose="020B0609020204030204" pitchFamily="49" charset="0"/>
              </a:rPr>
              <a:t> 84 +</a:t>
            </a:r>
            <a:r>
              <a:rPr sz="2000" dirty="0" err="1">
                <a:latin typeface="Consolas" panose="020B0609020204030204" pitchFamily="49" charset="0"/>
              </a:rPr>
              <a:t>proj</a:t>
            </a:r>
            <a:r>
              <a:rPr sz="2000" dirty="0">
                <a:latin typeface="Consolas" panose="020B0609020204030204" pitchFamily="49" charset="0"/>
              </a:rPr>
              <a:t>=</a:t>
            </a:r>
            <a:r>
              <a:rPr sz="2000" dirty="0" err="1">
                <a:latin typeface="Consolas" panose="020B0609020204030204" pitchFamily="49" charset="0"/>
              </a:rPr>
              <a:t>geocent</a:t>
            </a:r>
            <a:r>
              <a:rPr sz="2000" dirty="0">
                <a:latin typeface="Consolas" panose="020B0609020204030204" pitchFamily="49" charset="0"/>
              </a:rPr>
              <a:t> +datum=WGS84 +units=m +</a:t>
            </a:r>
            <a:r>
              <a:rPr sz="2000" dirty="0" err="1">
                <a:latin typeface="Consolas" panose="020B0609020204030204" pitchFamily="49" charset="0"/>
              </a:rPr>
              <a:t>no_defs</a:t>
            </a:r>
            <a:endParaRPr sz="2000" dirty="0">
              <a:latin typeface="Consolas" panose="020B0609020204030204" pitchFamily="49" charset="0"/>
            </a:endParaRPr>
          </a:p>
          <a:p>
            <a:pPr marL="1141413" indent="0">
              <a:buNone/>
            </a:pPr>
            <a:r>
              <a:rPr sz="2000" dirty="0">
                <a:latin typeface="Consolas" panose="020B0609020204030204" pitchFamily="49" charset="0"/>
              </a:rPr>
              <a:t>lnd84 &lt;-</a:t>
            </a:r>
            <a:r>
              <a:rPr sz="2000" dirty="0">
                <a:solidFill>
                  <a:srgbClr val="4070A0"/>
                </a:solidFill>
                <a:latin typeface="Consolas" panose="020B0609020204030204" pitchFamily="49" charset="0"/>
              </a:rPr>
              <a:t> </a:t>
            </a:r>
            <a:r>
              <a:rPr sz="2000" b="1" dirty="0" err="1">
                <a:solidFill>
                  <a:srgbClr val="99FF99"/>
                </a:solidFill>
                <a:latin typeface="Consolas" panose="020B0609020204030204" pitchFamily="49" charset="0"/>
              </a:rPr>
              <a:t>spTransform</a:t>
            </a:r>
            <a:r>
              <a:rPr sz="2000" dirty="0">
                <a:latin typeface="Consolas" panose="020B0609020204030204" pitchFamily="49" charset="0"/>
              </a:rPr>
              <a:t>(</a:t>
            </a:r>
            <a:r>
              <a:rPr sz="2000" dirty="0" err="1">
                <a:latin typeface="Consolas" panose="020B0609020204030204" pitchFamily="49" charset="0"/>
              </a:rPr>
              <a:t>lnd</a:t>
            </a:r>
            <a:r>
              <a:rPr sz="2000" dirty="0">
                <a:latin typeface="Consolas" panose="020B0609020204030204" pitchFamily="49" charset="0"/>
              </a:rPr>
              <a:t>, </a:t>
            </a:r>
            <a:r>
              <a:rPr sz="2000" b="1" dirty="0">
                <a:solidFill>
                  <a:srgbClr val="99FF99"/>
                </a:solidFill>
                <a:latin typeface="Consolas" panose="020B0609020204030204" pitchFamily="49" charset="0"/>
              </a:rPr>
              <a:t>CRS</a:t>
            </a:r>
            <a:r>
              <a:rPr sz="2000" dirty="0">
                <a:latin typeface="Consolas" panose="020B0609020204030204" pitchFamily="49" charset="0"/>
              </a:rPr>
              <a:t>(</a:t>
            </a:r>
            <a:r>
              <a:rPr sz="2000" dirty="0">
                <a:solidFill>
                  <a:srgbClr val="61D6FF"/>
                </a:solidFill>
                <a:latin typeface="Consolas" panose="020B0609020204030204" pitchFamily="49" charset="0"/>
              </a:rPr>
              <a:t>"+</a:t>
            </a:r>
            <a:r>
              <a:rPr sz="2000" dirty="0" err="1">
                <a:solidFill>
                  <a:srgbClr val="61D6FF"/>
                </a:solidFill>
                <a:latin typeface="Consolas" panose="020B0609020204030204" pitchFamily="49" charset="0"/>
              </a:rPr>
              <a:t>init</a:t>
            </a:r>
            <a:r>
              <a:rPr sz="2000" dirty="0">
                <a:solidFill>
                  <a:srgbClr val="61D6FF"/>
                </a:solidFill>
                <a:latin typeface="Consolas" panose="020B0609020204030204" pitchFamily="49" charset="0"/>
              </a:rPr>
              <a:t>=epsg:4326"</a:t>
            </a:r>
            <a:r>
              <a:rPr sz="2000" dirty="0">
                <a:latin typeface="Consolas" panose="020B0609020204030204" pitchFamily="49" charset="0"/>
              </a:rPr>
              <a:t>)) </a:t>
            </a:r>
            <a:r>
              <a:rPr sz="2000" i="1" dirty="0">
                <a:solidFill>
                  <a:srgbClr val="99CC00"/>
                </a:solidFill>
                <a:latin typeface="Consolas" panose="020B0609020204030204" pitchFamily="49" charset="0"/>
              </a:rPr>
              <a:t># reproject </a:t>
            </a:r>
            <a:endParaRPr sz="1800" i="1" dirty="0">
              <a:solidFill>
                <a:srgbClr val="99CC00"/>
              </a:solidFill>
              <a:latin typeface="Consolas" panose="020B0609020204030204" pitchFamily="49" charset="0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121F48-1E30-43EB-920A-202370E80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Using </a:t>
            </a:r>
            <a:r>
              <a:rPr lang="en-US" b="1" dirty="0" err="1"/>
              <a:t>spTransform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dirty="0"/>
              <a:t>Above, </a:t>
            </a:r>
            <a:r>
              <a:rPr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spTransform</a:t>
            </a:r>
            <a:r>
              <a:rPr dirty="0"/>
              <a:t> converts the coordinates of </a:t>
            </a:r>
            <a:r>
              <a:rPr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lnd</a:t>
            </a:r>
            <a:r>
              <a:rPr dirty="0"/>
              <a:t> into the widely used WGS84CRS.</a:t>
            </a:r>
          </a:p>
          <a:p>
            <a:pPr lvl="1"/>
            <a:r>
              <a:rPr dirty="0"/>
              <a:t>Now we’ve transformed </a:t>
            </a:r>
            <a:r>
              <a:rPr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lnd</a:t>
            </a:r>
            <a:r>
              <a:rPr dirty="0"/>
              <a:t> into a more widely used CRS, it is worth saving it.</a:t>
            </a:r>
          </a:p>
          <a:p>
            <a:pPr lvl="1"/>
            <a:r>
              <a:rPr dirty="0"/>
              <a:t>R stores data </a:t>
            </a:r>
            <a:r>
              <a:rPr lang="en-US" dirty="0"/>
              <a:t>efficiently</a:t>
            </a:r>
            <a:r>
              <a:rPr dirty="0"/>
              <a:t> in .</a:t>
            </a:r>
            <a:r>
              <a:rPr dirty="0" err="1"/>
              <a:t>RData</a:t>
            </a:r>
            <a:r>
              <a:rPr dirty="0"/>
              <a:t> or .</a:t>
            </a:r>
            <a:r>
              <a:rPr dirty="0" err="1"/>
              <a:t>Rds</a:t>
            </a:r>
            <a:r>
              <a:rPr dirty="0"/>
              <a:t> formats.</a:t>
            </a:r>
          </a:p>
          <a:p>
            <a:pPr lvl="1"/>
            <a:r>
              <a:rPr dirty="0"/>
              <a:t>The former is more restrictive and maintains the object’s name, so we use the latter.</a:t>
            </a:r>
          </a:p>
          <a:p>
            <a:pPr lvl="1"/>
            <a:r>
              <a:rPr dirty="0"/>
              <a:t>Save</a:t>
            </a:r>
            <a:r>
              <a:rPr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lnd84</a:t>
            </a:r>
            <a:r>
              <a:rPr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dirty="0"/>
              <a:t>object (we will use it in Part IV)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5C392-16BA-420E-84A6-CCE156BFFE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Removing Objects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dirty="0"/>
              <a:t>Now we can remove the lnd84 object with the </a:t>
            </a:r>
            <a:r>
              <a:rPr dirty="0" err="1"/>
              <a:t>rm</a:t>
            </a:r>
            <a:r>
              <a:rPr dirty="0"/>
              <a:t> command. It will be useful later.</a:t>
            </a:r>
          </a:p>
          <a:p>
            <a:pPr lvl="1"/>
            <a:r>
              <a:rPr dirty="0"/>
              <a:t>(In RStudio, notice it also disappears from the Environment in the top right panel.)</a:t>
            </a:r>
          </a:p>
          <a:p>
            <a:pPr marL="1270000" indent="0">
              <a:buNone/>
            </a:pPr>
            <a:r>
              <a:rPr sz="2000" b="1" dirty="0" err="1">
                <a:solidFill>
                  <a:srgbClr val="99FF99"/>
                </a:solidFill>
                <a:latin typeface="Consolas" panose="020B0609020204030204" pitchFamily="49" charset="0"/>
              </a:rPr>
              <a:t>rm</a:t>
            </a:r>
            <a:r>
              <a:rPr sz="2000" dirty="0">
                <a:latin typeface="Consolas" panose="020B0609020204030204" pitchFamily="49" charset="0"/>
              </a:rPr>
              <a:t>(lnd84) </a:t>
            </a:r>
            <a:endParaRPr lang="en-US" sz="2000" dirty="0">
              <a:latin typeface="Consolas" panose="020B0609020204030204" pitchFamily="49" charset="0"/>
            </a:endParaRPr>
          </a:p>
          <a:p>
            <a:pPr lvl="1"/>
            <a:r>
              <a:rPr lang="en-US" dirty="0"/>
              <a:t>we will load it back in later with </a:t>
            </a:r>
            <a:r>
              <a:rPr lang="en-US" dirty="0" err="1">
                <a:solidFill>
                  <a:srgbClr val="99FF99"/>
                </a:solidFill>
                <a:latin typeface="Consolas" panose="020B0609020204030204" pitchFamily="49" charset="0"/>
              </a:rPr>
              <a:t>readRDS</a:t>
            </a:r>
            <a:r>
              <a:rPr lang="en-US" dirty="0">
                <a:latin typeface="Consolas" panose="020B0609020204030204" pitchFamily="49" charset="0"/>
              </a:rPr>
              <a:t>(file = </a:t>
            </a:r>
            <a:r>
              <a:rPr lang="en-US" dirty="0">
                <a:solidFill>
                  <a:srgbClr val="61D6FF"/>
                </a:solidFill>
                <a:latin typeface="Consolas" panose="020B0609020204030204" pitchFamily="49" charset="0"/>
              </a:rPr>
              <a:t>“data/lnd84.Rds”</a:t>
            </a:r>
            <a:r>
              <a:rPr lang="en-US" dirty="0">
                <a:latin typeface="Consolas" panose="020B0609020204030204" pitchFamily="49" charset="0"/>
              </a:rPr>
              <a:t>)</a:t>
            </a:r>
          </a:p>
          <a:p>
            <a:pPr marL="1270000" indent="0">
              <a:buNone/>
            </a:pPr>
            <a:endParaRPr sz="1800" dirty="0">
              <a:latin typeface="Courier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8E587-C8A0-4E61-9C3E-0B07B032C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Attribute Joins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dirty="0"/>
              <a:t>Attribute joins are used to link additional pieces of information to our polygons.</a:t>
            </a:r>
          </a:p>
          <a:p>
            <a:pPr lvl="1"/>
            <a:r>
              <a:rPr dirty="0"/>
              <a:t>In the </a:t>
            </a:r>
            <a:r>
              <a:rPr dirty="0" err="1"/>
              <a:t>lnd</a:t>
            </a:r>
            <a:r>
              <a:rPr dirty="0"/>
              <a:t> object, for example, we have 4 attribute variables - that can be found by typing names(</a:t>
            </a:r>
            <a:r>
              <a:rPr dirty="0" err="1"/>
              <a:t>lnd</a:t>
            </a:r>
            <a:r>
              <a:rPr dirty="0"/>
              <a:t>).</a:t>
            </a:r>
          </a:p>
          <a:p>
            <a:pPr lvl="1"/>
            <a:r>
              <a:rPr dirty="0"/>
              <a:t>But what happens when we want to add more variables from an external source?</a:t>
            </a:r>
          </a:p>
          <a:p>
            <a:pPr lvl="1"/>
            <a:r>
              <a:rPr dirty="0"/>
              <a:t>We will use the example of recorded crimes by London boroughs to demonstrate this.</a:t>
            </a:r>
          </a:p>
          <a:p>
            <a:pPr lvl="1"/>
            <a:r>
              <a:rPr dirty="0"/>
              <a:t>To </a:t>
            </a:r>
            <a:r>
              <a:rPr dirty="0" err="1"/>
              <a:t>reafirm</a:t>
            </a:r>
            <a:r>
              <a:rPr dirty="0"/>
              <a:t> our starting point, we re-load the “london_sport” shapefile as a new object and plot it</a:t>
            </a:r>
          </a:p>
          <a:p>
            <a:pPr marL="1270000" indent="0">
              <a:buNone/>
            </a:pPr>
            <a:r>
              <a:rPr sz="2000" b="1" dirty="0">
                <a:solidFill>
                  <a:srgbClr val="99FF99"/>
                </a:solidFill>
                <a:latin typeface="Consolas" panose="020B0609020204030204" pitchFamily="49" charset="0"/>
              </a:rPr>
              <a:t>library</a:t>
            </a:r>
            <a:r>
              <a:rPr sz="2000" dirty="0">
                <a:latin typeface="Consolas" panose="020B0609020204030204" pitchFamily="49" charset="0"/>
              </a:rPr>
              <a:t>(</a:t>
            </a:r>
            <a:r>
              <a:rPr sz="2000" dirty="0" err="1">
                <a:latin typeface="Consolas" panose="020B0609020204030204" pitchFamily="49" charset="0"/>
              </a:rPr>
              <a:t>rgdal</a:t>
            </a:r>
            <a:r>
              <a:rPr sz="2000" dirty="0">
                <a:latin typeface="Consolas" panose="020B0609020204030204" pitchFamily="49" charset="0"/>
              </a:rPr>
              <a:t>) </a:t>
            </a:r>
            <a:r>
              <a:rPr sz="2000" i="1" dirty="0">
                <a:solidFill>
                  <a:srgbClr val="99CC00"/>
                </a:solidFill>
                <a:latin typeface="Consolas" panose="020B0609020204030204" pitchFamily="49" charset="0"/>
              </a:rPr>
              <a:t># ensure </a:t>
            </a:r>
            <a:r>
              <a:rPr sz="2000" i="1" dirty="0" err="1">
                <a:solidFill>
                  <a:srgbClr val="99CC00"/>
                </a:solidFill>
                <a:latin typeface="Consolas" panose="020B0609020204030204" pitchFamily="49" charset="0"/>
              </a:rPr>
              <a:t>rgdal</a:t>
            </a:r>
            <a:r>
              <a:rPr sz="2000" i="1" dirty="0">
                <a:solidFill>
                  <a:srgbClr val="99CC00"/>
                </a:solidFill>
                <a:latin typeface="Consolas" panose="020B0609020204030204" pitchFamily="49" charset="0"/>
              </a:rPr>
              <a:t> is loaded </a:t>
            </a:r>
            <a:br>
              <a:rPr sz="3200" dirty="0">
                <a:latin typeface="Consolas" panose="020B0609020204030204" pitchFamily="49" charset="0"/>
              </a:rPr>
            </a:br>
            <a:r>
              <a:rPr sz="2000" dirty="0" err="1">
                <a:latin typeface="Consolas" panose="020B0609020204030204" pitchFamily="49" charset="0"/>
              </a:rPr>
              <a:t>lnd</a:t>
            </a:r>
            <a:r>
              <a:rPr sz="2000" dirty="0">
                <a:latin typeface="Consolas" panose="020B0609020204030204" pitchFamily="49" charset="0"/>
              </a:rPr>
              <a:t> &lt;-</a:t>
            </a:r>
            <a:r>
              <a:rPr sz="2000" dirty="0">
                <a:solidFill>
                  <a:srgbClr val="4070A0"/>
                </a:solidFill>
                <a:latin typeface="Consolas" panose="020B0609020204030204" pitchFamily="49" charset="0"/>
              </a:rPr>
              <a:t> </a:t>
            </a:r>
            <a:r>
              <a:rPr sz="2000" b="1" dirty="0">
                <a:solidFill>
                  <a:srgbClr val="99FF99"/>
                </a:solidFill>
                <a:latin typeface="Consolas" panose="020B0609020204030204" pitchFamily="49" charset="0"/>
              </a:rPr>
              <a:t>readOGR</a:t>
            </a:r>
            <a:r>
              <a:rPr sz="2000" dirty="0">
                <a:latin typeface="Consolas" panose="020B0609020204030204" pitchFamily="49" charset="0"/>
              </a:rPr>
              <a:t>(</a:t>
            </a:r>
            <a:r>
              <a:rPr sz="2000" dirty="0" err="1">
                <a:solidFill>
                  <a:srgbClr val="FF0000"/>
                </a:solidFill>
                <a:latin typeface="Consolas" panose="020B0609020204030204" pitchFamily="49" charset="0"/>
              </a:rPr>
              <a:t>dsn</a:t>
            </a:r>
            <a:r>
              <a:rPr sz="2000" dirty="0">
                <a:solidFill>
                  <a:srgbClr val="FF0000"/>
                </a:solidFill>
                <a:latin typeface="Consolas" panose="020B0609020204030204" pitchFamily="49" charset="0"/>
              </a:rPr>
              <a:t> =</a:t>
            </a:r>
            <a:r>
              <a:rPr sz="2000" dirty="0">
                <a:latin typeface="Consolas" panose="020B0609020204030204" pitchFamily="49" charset="0"/>
              </a:rPr>
              <a:t> </a:t>
            </a:r>
            <a:r>
              <a:rPr sz="2000" dirty="0" err="1">
                <a:latin typeface="Consolas" panose="020B0609020204030204" pitchFamily="49" charset="0"/>
              </a:rPr>
              <a:t>mydir</a:t>
            </a:r>
            <a:r>
              <a:rPr sz="2000" dirty="0">
                <a:latin typeface="Consolas" panose="020B0609020204030204" pitchFamily="49" charset="0"/>
              </a:rPr>
              <a:t>, </a:t>
            </a:r>
            <a:r>
              <a:rPr sz="2000" dirty="0">
                <a:solidFill>
                  <a:srgbClr val="99CC00"/>
                </a:solidFill>
                <a:latin typeface="Consolas" panose="020B0609020204030204" pitchFamily="49" charset="0"/>
              </a:rPr>
              <a:t>"london_sport"</a:t>
            </a:r>
            <a:r>
              <a:rPr sz="2000" dirty="0">
                <a:latin typeface="Consolas" panose="020B0609020204030204" pitchFamily="49" charset="0"/>
              </a:rPr>
              <a:t>) </a:t>
            </a:r>
          </a:p>
          <a:p>
            <a:pPr marL="1270000" indent="0">
              <a:buNone/>
            </a:pPr>
            <a:r>
              <a:rPr sz="2000" b="1" dirty="0">
                <a:solidFill>
                  <a:srgbClr val="99FF99"/>
                </a:solidFill>
                <a:latin typeface="Consolas" panose="020B0609020204030204" pitchFamily="49" charset="0"/>
              </a:rPr>
              <a:t>plot</a:t>
            </a:r>
            <a:r>
              <a:rPr sz="2000" dirty="0">
                <a:latin typeface="Consolas" panose="020B0609020204030204" pitchFamily="49" charset="0"/>
              </a:rPr>
              <a:t>(</a:t>
            </a:r>
            <a:r>
              <a:rPr sz="2000" dirty="0" err="1">
                <a:latin typeface="Consolas" panose="020B0609020204030204" pitchFamily="49" charset="0"/>
              </a:rPr>
              <a:t>lnd</a:t>
            </a:r>
            <a:r>
              <a:rPr sz="2000" dirty="0">
                <a:latin typeface="Consolas" panose="020B0609020204030204" pitchFamily="49" charset="0"/>
              </a:rPr>
              <a:t>) </a:t>
            </a:r>
            <a:r>
              <a:rPr lang="en-US" sz="2000" i="1" dirty="0">
                <a:solidFill>
                  <a:srgbClr val="99CC00"/>
                </a:solidFill>
                <a:latin typeface="Consolas" panose="020B0609020204030204" pitchFamily="49" charset="0"/>
              </a:rPr>
              <a:t># not shown</a:t>
            </a:r>
            <a:endParaRPr sz="2000" i="1" dirty="0">
              <a:solidFill>
                <a:srgbClr val="99CC00"/>
              </a:solidFill>
              <a:latin typeface="Consolas" panose="020B0609020204030204" pitchFamily="49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C8449-6FA4-429B-94D7-4FC6EBFC8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Create a New Project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buFont typeface="Wingdings" panose="05000000000000000000" pitchFamily="2" charset="2"/>
              <a:buChar char="§"/>
            </a:pPr>
            <a:r>
              <a:rPr dirty="0"/>
              <a:t>Starts a new project entitled “Creating-maps-in-R” project using File -&gt; New Project… on the top menu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dirty="0"/>
              <a:t>Start a new R Script using File -&gt; New File… -&gt; R Script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dirty="0"/>
              <a:t>Type all your commands in the R Script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dirty="0"/>
              <a:t>Load the libraries:</a:t>
            </a:r>
          </a:p>
          <a:p>
            <a:pPr marL="1270000" indent="0">
              <a:buNone/>
            </a:pPr>
            <a:r>
              <a:rPr sz="1800" b="1" dirty="0">
                <a:solidFill>
                  <a:srgbClr val="99FF99"/>
                </a:solidFill>
                <a:latin typeface="Consolas" panose="020B0609020204030204" pitchFamily="49" charset="0"/>
              </a:rPr>
              <a:t>library</a:t>
            </a:r>
            <a:r>
              <a:rPr sz="1800" dirty="0">
                <a:latin typeface="Consolas" panose="020B0609020204030204" pitchFamily="49" charset="0"/>
              </a:rPr>
              <a:t>(maptools)</a:t>
            </a:r>
          </a:p>
          <a:p>
            <a:pPr marL="1270000" indent="0">
              <a:buNone/>
            </a:pPr>
            <a:r>
              <a:rPr sz="1800" b="1" dirty="0">
                <a:solidFill>
                  <a:srgbClr val="99FF99"/>
                </a:solidFill>
                <a:latin typeface="Consolas" panose="020B0609020204030204" pitchFamily="49" charset="0"/>
              </a:rPr>
              <a:t>library</a:t>
            </a:r>
            <a:r>
              <a:rPr sz="1800" dirty="0">
                <a:latin typeface="Consolas" panose="020B0609020204030204" pitchFamily="49" charset="0"/>
              </a:rPr>
              <a:t>(dplyr)</a:t>
            </a:r>
          </a:p>
          <a:p>
            <a:pPr marL="1270000" indent="0">
              <a:buNone/>
            </a:pPr>
            <a:r>
              <a:rPr sz="1800" b="1" dirty="0">
                <a:solidFill>
                  <a:srgbClr val="99FF99"/>
                </a:solidFill>
                <a:latin typeface="Consolas" panose="020B0609020204030204" pitchFamily="49" charset="0"/>
              </a:rPr>
              <a:t>library</a:t>
            </a:r>
            <a:r>
              <a:rPr sz="1800" dirty="0">
                <a:latin typeface="Consolas" panose="020B0609020204030204" pitchFamily="49" charset="0"/>
              </a:rPr>
              <a:t>(</a:t>
            </a:r>
            <a:r>
              <a:rPr sz="1800" dirty="0" err="1">
                <a:latin typeface="Consolas" panose="020B0609020204030204" pitchFamily="49" charset="0"/>
              </a:rPr>
              <a:t>tidyr</a:t>
            </a:r>
            <a:r>
              <a:rPr sz="1800" dirty="0">
                <a:latin typeface="Consolas" panose="020B0609020204030204" pitchFamily="49" charset="0"/>
              </a:rPr>
              <a:t>)</a:t>
            </a:r>
            <a:br>
              <a:rPr dirty="0">
                <a:latin typeface="Consolas" panose="020B0609020204030204" pitchFamily="49" charset="0"/>
              </a:rPr>
            </a:br>
            <a:r>
              <a:rPr sz="1800" b="1" dirty="0">
                <a:solidFill>
                  <a:srgbClr val="99FF99"/>
                </a:solidFill>
                <a:latin typeface="Consolas" panose="020B0609020204030204" pitchFamily="49" charset="0"/>
              </a:rPr>
              <a:t>library</a:t>
            </a:r>
            <a:r>
              <a:rPr sz="1800" dirty="0">
                <a:latin typeface="Consolas" panose="020B0609020204030204" pitchFamily="49" charset="0"/>
              </a:rPr>
              <a:t>(tmap)</a:t>
            </a:r>
            <a:br>
              <a:rPr dirty="0">
                <a:latin typeface="Consolas" panose="020B0609020204030204" pitchFamily="49" charset="0"/>
              </a:rPr>
            </a:br>
            <a:r>
              <a:rPr sz="1800" b="1" dirty="0">
                <a:solidFill>
                  <a:srgbClr val="99FF99"/>
                </a:solidFill>
                <a:latin typeface="Consolas" panose="020B0609020204030204" pitchFamily="49" charset="0"/>
              </a:rPr>
              <a:t>library</a:t>
            </a:r>
            <a:r>
              <a:rPr sz="1800" dirty="0">
                <a:latin typeface="Consolas" panose="020B0609020204030204" pitchFamily="49" charset="0"/>
              </a:rPr>
              <a:t>(</a:t>
            </a:r>
            <a:r>
              <a:rPr sz="1800" dirty="0" err="1">
                <a:latin typeface="Consolas" panose="020B0609020204030204" pitchFamily="49" charset="0"/>
              </a:rPr>
              <a:t>rgdal</a:t>
            </a:r>
            <a:r>
              <a:rPr sz="1800" dirty="0">
                <a:latin typeface="Consolas" panose="020B0609020204030204" pitchFamily="49" charset="0"/>
              </a:rPr>
              <a:t>) </a:t>
            </a:r>
          </a:p>
          <a:p>
            <a:pPr marL="1270000" indent="0">
              <a:buNone/>
            </a:pPr>
            <a:r>
              <a:rPr sz="1800" b="1" dirty="0">
                <a:solidFill>
                  <a:srgbClr val="99FF99"/>
                </a:solidFill>
                <a:latin typeface="Consolas" panose="020B0609020204030204" pitchFamily="49" charset="0"/>
              </a:rPr>
              <a:t>library</a:t>
            </a:r>
            <a:r>
              <a:rPr sz="1800" dirty="0">
                <a:latin typeface="Consolas" panose="020B0609020204030204" pitchFamily="49" charset="0"/>
              </a:rPr>
              <a:t>(rgeos)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36D4B-BE10-43EC-9F84-2F60F0338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Joining Non-Spatial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dirty="0"/>
              <a:t>The non-spatial data we are going to join to the </a:t>
            </a:r>
            <a:r>
              <a:rPr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lnd</a:t>
            </a:r>
            <a:r>
              <a:rPr dirty="0"/>
              <a:t> object contains records of crimes in London.</a:t>
            </a:r>
          </a:p>
          <a:p>
            <a:pPr lvl="1"/>
            <a:r>
              <a:rPr dirty="0"/>
              <a:t>This is stored in a comma separated values (.csv) file called “</a:t>
            </a:r>
            <a:r>
              <a:rPr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mps</a:t>
            </a:r>
            <a:r>
              <a:rPr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-</a:t>
            </a:r>
            <a:r>
              <a:rPr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recordedcrime</a:t>
            </a:r>
            <a:r>
              <a:rPr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-borough</a:t>
            </a:r>
            <a:r>
              <a:rPr dirty="0"/>
              <a:t>”.</a:t>
            </a:r>
          </a:p>
          <a:p>
            <a:pPr lvl="1"/>
            <a:r>
              <a:rPr dirty="0"/>
              <a:t>If you open the file in a separate spreadsheet application first, we can see each row represents a single reported crime.</a:t>
            </a:r>
          </a:p>
          <a:p>
            <a:pPr lvl="1"/>
            <a:r>
              <a:rPr dirty="0"/>
              <a:t>We are going to use a function called aggregate to aggregate the crimes at the borough level, ready to join to our spatial </a:t>
            </a:r>
            <a:r>
              <a:rPr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lnd</a:t>
            </a:r>
            <a:r>
              <a:rPr dirty="0"/>
              <a:t> dataset.</a:t>
            </a:r>
          </a:p>
          <a:p>
            <a:pPr lvl="1"/>
            <a:r>
              <a:rPr dirty="0"/>
              <a:t>A new object called </a:t>
            </a:r>
            <a:r>
              <a:rPr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crime_data</a:t>
            </a:r>
            <a:r>
              <a:rPr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dirty="0"/>
              <a:t>is created to store this data.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90AD-41F5-40EE-85AD-D6AA995C1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Create and Look at New </a:t>
            </a:r>
            <a:r>
              <a:rPr lang="en-US" b="1" dirty="0" err="1"/>
              <a:t>crime_data</a:t>
            </a:r>
            <a:r>
              <a:rPr lang="en-US" b="1" dirty="0"/>
              <a:t> Object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61963" indent="0">
              <a:buNone/>
            </a:pPr>
            <a:r>
              <a:rPr sz="2000" dirty="0" err="1">
                <a:latin typeface="Consolas" panose="020B0609020204030204" pitchFamily="49" charset="0"/>
              </a:rPr>
              <a:t>crime_data</a:t>
            </a:r>
            <a:r>
              <a:rPr sz="2000" dirty="0">
                <a:latin typeface="Consolas" panose="020B0609020204030204" pitchFamily="49" charset="0"/>
              </a:rPr>
              <a:t> &lt;-</a:t>
            </a:r>
            <a:r>
              <a:rPr sz="2000" dirty="0">
                <a:solidFill>
                  <a:srgbClr val="4070A0"/>
                </a:solidFill>
                <a:latin typeface="Consolas" panose="020B0609020204030204" pitchFamily="49" charset="0"/>
              </a:rPr>
              <a:t> </a:t>
            </a:r>
            <a:r>
              <a:rPr sz="2000" b="1" dirty="0">
                <a:solidFill>
                  <a:srgbClr val="99FF99"/>
                </a:solidFill>
                <a:latin typeface="Consolas" panose="020B0609020204030204" pitchFamily="49" charset="0"/>
              </a:rPr>
              <a:t>read.csv</a:t>
            </a:r>
            <a:r>
              <a:rPr sz="2000" dirty="0">
                <a:latin typeface="Consolas" panose="020B0609020204030204" pitchFamily="49" charset="0"/>
              </a:rPr>
              <a:t>(</a:t>
            </a:r>
            <a:r>
              <a:rPr sz="2000" dirty="0">
                <a:solidFill>
                  <a:srgbClr val="61D6FF"/>
                </a:solidFill>
                <a:latin typeface="Consolas" panose="020B0609020204030204" pitchFamily="49" charset="0"/>
              </a:rPr>
              <a:t>"C:/Users/jeff/Documents/Crime Analysis/Creating-maps-in-R-master/data/mps-recordedcrime-borough.csv"</a:t>
            </a:r>
            <a:r>
              <a:rPr sz="2000" dirty="0">
                <a:latin typeface="Consolas" panose="020B0609020204030204" pitchFamily="49" charset="0"/>
              </a:rPr>
              <a:t>, </a:t>
            </a:r>
            <a:endParaRPr lang="en-US" sz="2000" dirty="0">
              <a:latin typeface="Consolas" panose="020B0609020204030204" pitchFamily="49" charset="0"/>
            </a:endParaRPr>
          </a:p>
          <a:p>
            <a:pPr marL="461963" indent="0">
              <a:buNone/>
            </a:pP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  <a:t>		</a:t>
            </a:r>
            <a:r>
              <a:rPr sz="2000" dirty="0" err="1">
                <a:solidFill>
                  <a:srgbClr val="FF0000"/>
                </a:solidFill>
                <a:latin typeface="Consolas" panose="020B0609020204030204" pitchFamily="49" charset="0"/>
              </a:rPr>
              <a:t>stringsAsFactors</a:t>
            </a:r>
            <a:r>
              <a:rPr sz="2000" dirty="0">
                <a:solidFill>
                  <a:srgbClr val="FF0000"/>
                </a:solidFill>
                <a:latin typeface="Consolas" panose="020B0609020204030204" pitchFamily="49" charset="0"/>
              </a:rPr>
              <a:t> =</a:t>
            </a:r>
            <a:r>
              <a:rPr sz="2000" dirty="0">
                <a:latin typeface="Consolas" panose="020B0609020204030204" pitchFamily="49" charset="0"/>
              </a:rPr>
              <a:t> </a:t>
            </a:r>
            <a:r>
              <a:rPr sz="2000" b="1" dirty="0">
                <a:solidFill>
                  <a:srgbClr val="62DBD8"/>
                </a:solidFill>
                <a:latin typeface="Consolas" panose="020B0609020204030204" pitchFamily="49" charset="0"/>
              </a:rPr>
              <a:t>FALSE</a:t>
            </a:r>
            <a:r>
              <a:rPr sz="2000" dirty="0">
                <a:latin typeface="Consolas" panose="020B0609020204030204" pitchFamily="49" charset="0"/>
              </a:rPr>
              <a:t>)</a:t>
            </a:r>
            <a:br>
              <a:rPr sz="3200" dirty="0">
                <a:latin typeface="Consolas" panose="020B0609020204030204" pitchFamily="49" charset="0"/>
              </a:rPr>
            </a:br>
            <a:r>
              <a:rPr sz="2000" b="1" dirty="0">
                <a:solidFill>
                  <a:srgbClr val="99FF99"/>
                </a:solidFill>
                <a:latin typeface="Consolas" panose="020B0609020204030204" pitchFamily="49" charset="0"/>
              </a:rPr>
              <a:t>head</a:t>
            </a:r>
            <a:r>
              <a:rPr sz="2000" dirty="0">
                <a:latin typeface="Consolas" panose="020B0609020204030204" pitchFamily="49" charset="0"/>
              </a:rPr>
              <a:t>(</a:t>
            </a:r>
            <a:r>
              <a:rPr sz="2000" dirty="0" err="1">
                <a:latin typeface="Consolas" panose="020B0609020204030204" pitchFamily="49" charset="0"/>
              </a:rPr>
              <a:t>crime_data</a:t>
            </a:r>
            <a:r>
              <a:rPr sz="2000" b="1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$</a:t>
            </a:r>
            <a:r>
              <a:rPr sz="2000" dirty="0" err="1">
                <a:latin typeface="Consolas" panose="020B0609020204030204" pitchFamily="49" charset="0"/>
              </a:rPr>
              <a:t>CrimeType</a:t>
            </a:r>
            <a:r>
              <a:rPr sz="2000" dirty="0">
                <a:latin typeface="Consolas" panose="020B0609020204030204" pitchFamily="49" charset="0"/>
              </a:rPr>
              <a:t>) </a:t>
            </a:r>
            <a:r>
              <a:rPr sz="2000" i="1" dirty="0">
                <a:solidFill>
                  <a:srgbClr val="99CC00"/>
                </a:solidFill>
                <a:latin typeface="Consolas" panose="020B0609020204030204" pitchFamily="49" charset="0"/>
              </a:rPr>
              <a:t># information about crime type</a:t>
            </a:r>
            <a:endParaRPr lang="en-US" sz="2000" i="1" dirty="0">
              <a:solidFill>
                <a:srgbClr val="99CC00"/>
              </a:solidFill>
              <a:latin typeface="Consolas" panose="020B0609020204030204" pitchFamily="49" charset="0"/>
            </a:endParaRPr>
          </a:p>
          <a:p>
            <a:pPr marL="461963" indent="0">
              <a:buNone/>
            </a:pPr>
            <a:endParaRPr sz="2000" i="1" dirty="0">
              <a:solidFill>
                <a:srgbClr val="99CC00"/>
              </a:solidFill>
              <a:latin typeface="Consolas" panose="020B0609020204030204" pitchFamily="49" charset="0"/>
            </a:endParaRPr>
          </a:p>
          <a:p>
            <a:pPr marL="461963" indent="0">
              <a:buNone/>
            </a:pPr>
            <a:r>
              <a:rPr sz="2000" dirty="0">
                <a:latin typeface="Consolas" panose="020B0609020204030204" pitchFamily="49" charset="0"/>
              </a:rPr>
              <a:t>## [1] "Violence Against The Person" "Burglary"                   
## [3] "Other Notifiable Offences"   "Robbery"                    
## [5] "Theft &amp; Handling"            "Theft &amp; Handling"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D3F4FD-26E3-46BD-B9A3-D563DC97C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Extract “Theft &amp; Handling” Crimes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61963" indent="0">
              <a:buNone/>
            </a:pPr>
            <a:r>
              <a:rPr sz="1800" dirty="0" err="1">
                <a:latin typeface="Consolas" panose="020B0609020204030204" pitchFamily="49" charset="0"/>
              </a:rPr>
              <a:t>crime_theft</a:t>
            </a:r>
            <a:r>
              <a:rPr sz="1800" dirty="0">
                <a:latin typeface="Consolas" panose="020B0609020204030204" pitchFamily="49" charset="0"/>
              </a:rPr>
              <a:t> &lt;-</a:t>
            </a:r>
            <a:r>
              <a:rPr sz="1800" dirty="0">
                <a:solidFill>
                  <a:srgbClr val="4070A0"/>
                </a:solidFill>
                <a:latin typeface="Consolas" panose="020B0609020204030204" pitchFamily="49" charset="0"/>
              </a:rPr>
              <a:t> </a:t>
            </a:r>
            <a:r>
              <a:rPr sz="1800" dirty="0" err="1">
                <a:latin typeface="Consolas" panose="020B0609020204030204" pitchFamily="49" charset="0"/>
              </a:rPr>
              <a:t>crime_data</a:t>
            </a:r>
            <a:r>
              <a:rPr sz="1800" dirty="0">
                <a:latin typeface="Consolas" panose="020B0609020204030204" pitchFamily="49" charset="0"/>
              </a:rPr>
              <a:t>[</a:t>
            </a:r>
            <a:r>
              <a:rPr sz="1800" dirty="0" err="1">
                <a:latin typeface="Consolas" panose="020B0609020204030204" pitchFamily="49" charset="0"/>
              </a:rPr>
              <a:t>crime_data</a:t>
            </a:r>
            <a:r>
              <a:rPr sz="1800" b="1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$</a:t>
            </a:r>
            <a:r>
              <a:rPr sz="1800" dirty="0" err="1">
                <a:latin typeface="Consolas" panose="020B0609020204030204" pitchFamily="49" charset="0"/>
              </a:rPr>
              <a:t>CrimeType</a:t>
            </a:r>
            <a:r>
              <a:rPr sz="1800" dirty="0">
                <a:latin typeface="Consolas" panose="020B0609020204030204" pitchFamily="49" charset="0"/>
              </a:rPr>
              <a:t> </a:t>
            </a:r>
            <a:r>
              <a:rPr sz="18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==</a:t>
            </a:r>
            <a:r>
              <a:rPr sz="1800" dirty="0">
                <a:solidFill>
                  <a:srgbClr val="4070A0"/>
                </a:solidFill>
                <a:latin typeface="Consolas" panose="020B0609020204030204" pitchFamily="49" charset="0"/>
              </a:rPr>
              <a:t> </a:t>
            </a:r>
            <a:r>
              <a:rPr sz="1800" dirty="0">
                <a:solidFill>
                  <a:srgbClr val="61D6FF"/>
                </a:solidFill>
                <a:latin typeface="Consolas" panose="020B0609020204030204" pitchFamily="49" charset="0"/>
              </a:rPr>
              <a:t>"Theft &amp; Handling"</a:t>
            </a:r>
            <a:r>
              <a:rPr sz="1800" dirty="0">
                <a:latin typeface="Consolas" panose="020B0609020204030204" pitchFamily="49" charset="0"/>
              </a:rPr>
              <a:t>, ] </a:t>
            </a:r>
            <a:br>
              <a:rPr dirty="0">
                <a:latin typeface="Consolas" panose="020B0609020204030204" pitchFamily="49" charset="0"/>
              </a:rPr>
            </a:br>
            <a:r>
              <a:rPr sz="1800" b="1" dirty="0">
                <a:solidFill>
                  <a:srgbClr val="99FF99"/>
                </a:solidFill>
                <a:latin typeface="Consolas" panose="020B0609020204030204" pitchFamily="49" charset="0"/>
              </a:rPr>
              <a:t>head</a:t>
            </a:r>
            <a:r>
              <a:rPr sz="1800" dirty="0">
                <a:latin typeface="Consolas" panose="020B0609020204030204" pitchFamily="49" charset="0"/>
              </a:rPr>
              <a:t>(</a:t>
            </a:r>
            <a:r>
              <a:rPr sz="1800" dirty="0" err="1">
                <a:latin typeface="Consolas" panose="020B0609020204030204" pitchFamily="49" charset="0"/>
              </a:rPr>
              <a:t>crime_theft</a:t>
            </a:r>
            <a:r>
              <a:rPr sz="1800" dirty="0">
                <a:latin typeface="Consolas" panose="020B0609020204030204" pitchFamily="49" charset="0"/>
              </a:rPr>
              <a:t>, </a:t>
            </a:r>
            <a:r>
              <a:rPr sz="1800" b="1" dirty="0">
                <a:solidFill>
                  <a:srgbClr val="62DBD8"/>
                </a:solidFill>
                <a:latin typeface="Consolas" panose="020B0609020204030204" pitchFamily="49" charset="0"/>
              </a:rPr>
              <a:t>2</a:t>
            </a:r>
            <a:r>
              <a:rPr sz="1800" dirty="0">
                <a:latin typeface="Consolas" panose="020B0609020204030204" pitchFamily="49" charset="0"/>
              </a:rPr>
              <a:t>) </a:t>
            </a:r>
            <a:r>
              <a:rPr sz="1800" i="1" dirty="0">
                <a:solidFill>
                  <a:srgbClr val="99CC00"/>
                </a:solidFill>
                <a:latin typeface="Consolas" panose="020B0609020204030204" pitchFamily="49" charset="0"/>
              </a:rPr>
              <a:t># take a look at the result (replace 2 with 10 to see more rows)</a:t>
            </a:r>
          </a:p>
          <a:p>
            <a:pPr marL="461963" indent="0">
              <a:buNone/>
            </a:pPr>
            <a:r>
              <a:rPr sz="1800" dirty="0">
                <a:latin typeface="Consolas" panose="020B0609020204030204" pitchFamily="49" charset="0"/>
              </a:rPr>
              <a:t>##   X.1 X  Month        </a:t>
            </a:r>
            <a:r>
              <a:rPr sz="1800" dirty="0" err="1">
                <a:latin typeface="Consolas" panose="020B0609020204030204" pitchFamily="49" charset="0"/>
              </a:rPr>
              <a:t>CrimeType</a:t>
            </a:r>
            <a:r>
              <a:rPr sz="1800" dirty="0">
                <a:latin typeface="Consolas" panose="020B0609020204030204" pitchFamily="49" charset="0"/>
              </a:rPr>
              <a:t>                </a:t>
            </a:r>
            <a:r>
              <a:rPr sz="1800" dirty="0" err="1">
                <a:latin typeface="Consolas" panose="020B0609020204030204" pitchFamily="49" charset="0"/>
              </a:rPr>
              <a:t>CrimeDetails</a:t>
            </a:r>
            <a:r>
              <a:rPr sz="1800" dirty="0">
                <a:latin typeface="Consolas" panose="020B0609020204030204" pitchFamily="49" charset="0"/>
              </a:rPr>
              <a:t> </a:t>
            </a:r>
            <a:r>
              <a:rPr sz="1800" dirty="0" err="1">
                <a:latin typeface="Consolas" panose="020B0609020204030204" pitchFamily="49" charset="0"/>
              </a:rPr>
              <a:t>CrimeCount</a:t>
            </a:r>
            <a:r>
              <a:rPr sz="1800" dirty="0">
                <a:latin typeface="Consolas" panose="020B0609020204030204" pitchFamily="49" charset="0"/>
              </a:rPr>
              <a:t>
## 5   5 5 201104 Theft &amp; Handling       </a:t>
            </a:r>
            <a:r>
              <a:rPr sz="1800" dirty="0" err="1">
                <a:latin typeface="Consolas" panose="020B0609020204030204" pitchFamily="49" charset="0"/>
              </a:rPr>
              <a:t>Handling</a:t>
            </a:r>
            <a:r>
              <a:rPr sz="1800" dirty="0">
                <a:latin typeface="Consolas" panose="020B0609020204030204" pitchFamily="49" charset="0"/>
              </a:rPr>
              <a:t> Stolen Goods          3
## 6   6 6 201104 Theft &amp; Handling Theft/Taking Of Pedal Cycle         59
##                  Borough
## 5 Kensington and Chelsea
## 6 Kensington and Chelsea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326F0-7C48-4D51-A411-F4A1D9FDA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Aggregate the Crime Count by District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>
                <a:latin typeface="Consolas" panose="020B0609020204030204" pitchFamily="49" charset="0"/>
              </a:rPr>
              <a:t>Calculate the Sum of the Crime Count by District</a:t>
            </a:r>
          </a:p>
          <a:p>
            <a:pPr marL="1270000" indent="0">
              <a:buNone/>
            </a:pPr>
            <a:r>
              <a:rPr sz="1800" dirty="0" err="1">
                <a:latin typeface="Consolas" panose="020B0609020204030204" pitchFamily="49" charset="0"/>
              </a:rPr>
              <a:t>crime_ag</a:t>
            </a:r>
            <a:r>
              <a:rPr sz="1800" dirty="0">
                <a:latin typeface="Consolas" panose="020B0609020204030204" pitchFamily="49" charset="0"/>
              </a:rPr>
              <a:t> &lt;-</a:t>
            </a:r>
            <a:r>
              <a:rPr sz="1800" dirty="0">
                <a:solidFill>
                  <a:srgbClr val="4070A0"/>
                </a:solidFill>
                <a:latin typeface="Consolas" panose="020B0609020204030204" pitchFamily="49" charset="0"/>
              </a:rPr>
              <a:t> </a:t>
            </a:r>
            <a:r>
              <a:rPr sz="1800" b="1" dirty="0">
                <a:solidFill>
                  <a:srgbClr val="99FF99"/>
                </a:solidFill>
                <a:latin typeface="Consolas" panose="020B0609020204030204" pitchFamily="49" charset="0"/>
              </a:rPr>
              <a:t>aggregate</a:t>
            </a:r>
            <a:r>
              <a:rPr sz="1800" dirty="0">
                <a:latin typeface="Consolas" panose="020B0609020204030204" pitchFamily="49" charset="0"/>
              </a:rPr>
              <a:t>(</a:t>
            </a:r>
            <a:r>
              <a:rPr sz="1800" dirty="0" err="1">
                <a:latin typeface="Consolas" panose="020B0609020204030204" pitchFamily="49" charset="0"/>
              </a:rPr>
              <a:t>CrimeCount</a:t>
            </a:r>
            <a:r>
              <a:rPr sz="1800" dirty="0">
                <a:latin typeface="Consolas" panose="020B0609020204030204" pitchFamily="49" charset="0"/>
              </a:rPr>
              <a:t> </a:t>
            </a:r>
            <a:r>
              <a:rPr sz="18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~</a:t>
            </a:r>
            <a:r>
              <a:rPr sz="1800" dirty="0">
                <a:solidFill>
                  <a:srgbClr val="4070A0"/>
                </a:solidFill>
                <a:latin typeface="Consolas" panose="020B0609020204030204" pitchFamily="49" charset="0"/>
              </a:rPr>
              <a:t> </a:t>
            </a:r>
            <a:r>
              <a:rPr sz="1800" dirty="0">
                <a:latin typeface="Consolas" panose="020B0609020204030204" pitchFamily="49" charset="0"/>
              </a:rPr>
              <a:t>Borough, </a:t>
            </a:r>
            <a:r>
              <a:rPr sz="1800" dirty="0">
                <a:solidFill>
                  <a:srgbClr val="FF0000"/>
                </a:solidFill>
                <a:latin typeface="Consolas" panose="020B0609020204030204" pitchFamily="49" charset="0"/>
              </a:rPr>
              <a:t>FUN =</a:t>
            </a:r>
            <a:r>
              <a:rPr sz="1800" dirty="0">
                <a:latin typeface="Consolas" panose="020B0609020204030204" pitchFamily="49" charset="0"/>
              </a:rPr>
              <a:t> sum, </a:t>
            </a:r>
            <a:r>
              <a:rPr sz="1800" dirty="0">
                <a:solidFill>
                  <a:srgbClr val="FF0000"/>
                </a:solidFill>
                <a:latin typeface="Consolas" panose="020B0609020204030204" pitchFamily="49" charset="0"/>
              </a:rPr>
              <a:t>data = </a:t>
            </a:r>
            <a:r>
              <a:rPr sz="1800" dirty="0" err="1">
                <a:latin typeface="Consolas" panose="020B0609020204030204" pitchFamily="49" charset="0"/>
              </a:rPr>
              <a:t>crime_theft</a:t>
            </a:r>
            <a:r>
              <a:rPr sz="1800" dirty="0">
                <a:latin typeface="Consolas" panose="020B0609020204030204" pitchFamily="49" charset="0"/>
              </a:rPr>
              <a:t>) </a:t>
            </a:r>
            <a:endParaRPr lang="en-US" sz="1800" dirty="0">
              <a:latin typeface="Consolas" panose="020B0609020204030204" pitchFamily="49" charset="0"/>
            </a:endParaRPr>
          </a:p>
          <a:p>
            <a:pPr marL="127000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lvl="1"/>
            <a:r>
              <a:rPr lang="en-US" dirty="0">
                <a:latin typeface="Consolas" panose="020B0609020204030204" pitchFamily="49" charset="0"/>
              </a:rPr>
              <a:t>Show the First Two Rows of Aggregated Data</a:t>
            </a:r>
          </a:p>
          <a:p>
            <a:pPr marL="1270000" indent="0">
              <a:buNone/>
            </a:pPr>
            <a:r>
              <a:rPr lang="en-US" sz="1800" b="1" dirty="0">
                <a:solidFill>
                  <a:srgbClr val="99FF99"/>
                </a:solidFill>
                <a:latin typeface="Consolas" panose="020B0609020204030204" pitchFamily="49" charset="0"/>
              </a:rPr>
              <a:t>head</a:t>
            </a:r>
            <a:r>
              <a:rPr lang="en-US" sz="1800" dirty="0">
                <a:latin typeface="Consolas" panose="020B0609020204030204" pitchFamily="49" charset="0"/>
              </a:rPr>
              <a:t>(</a:t>
            </a:r>
            <a:r>
              <a:rPr lang="en-US" sz="1800" dirty="0" err="1">
                <a:latin typeface="Consolas" panose="020B0609020204030204" pitchFamily="49" charset="0"/>
              </a:rPr>
              <a:t>crime_ag</a:t>
            </a:r>
            <a:r>
              <a:rPr lang="en-US" sz="1800" dirty="0">
                <a:latin typeface="Consolas" panose="020B0609020204030204" pitchFamily="49" charset="0"/>
              </a:rPr>
              <a:t>, </a:t>
            </a:r>
            <a:r>
              <a:rPr lang="en-US" sz="1800" b="1" dirty="0">
                <a:solidFill>
                  <a:srgbClr val="62DBD8"/>
                </a:solidFill>
                <a:latin typeface="Consolas" panose="020B0609020204030204" pitchFamily="49" charset="0"/>
              </a:rPr>
              <a:t>2</a:t>
            </a:r>
            <a:r>
              <a:rPr lang="en-US" sz="1800" dirty="0">
                <a:latin typeface="Consolas" panose="020B0609020204030204" pitchFamily="49" charset="0"/>
              </a:rPr>
              <a:t>)</a:t>
            </a:r>
          </a:p>
          <a:p>
            <a:pPr marL="1270000" indent="0">
              <a:buNone/>
            </a:pPr>
            <a:r>
              <a:rPr lang="en-US" sz="1800" dirty="0">
                <a:latin typeface="Consolas" panose="020B0609020204030204" pitchFamily="49" charset="0"/>
              </a:rPr>
              <a:t>##                Borough </a:t>
            </a:r>
            <a:r>
              <a:rPr lang="en-US" sz="1800" dirty="0" err="1">
                <a:latin typeface="Consolas" panose="020B0609020204030204" pitchFamily="49" charset="0"/>
              </a:rPr>
              <a:t>CrimeCount</a:t>
            </a:r>
            <a:r>
              <a:rPr lang="en-US" sz="1800" dirty="0">
                <a:latin typeface="Consolas" panose="020B0609020204030204" pitchFamily="49" charset="0"/>
              </a:rPr>
              <a:t>
## 1 Barking and Dagenham      12222
## 2               Barnet      19821</a:t>
            </a:r>
          </a:p>
          <a:p>
            <a:pPr marL="127000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1270000" indent="0">
              <a:buNone/>
            </a:pPr>
            <a:endParaRPr sz="1800" dirty="0">
              <a:latin typeface="Consolas" panose="020B0609020204030204" pitchFamily="49" charset="0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476A1-161A-49BF-B7E7-091D8792AE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Exploration Comments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dirty="0"/>
              <a:t>You should not expect to understand all of this upon first try: simply typing the commands and thinking </a:t>
            </a:r>
            <a:r>
              <a:rPr lang="en-US" dirty="0"/>
              <a:t>briefly</a:t>
            </a:r>
            <a:r>
              <a:rPr dirty="0"/>
              <a:t> about the outputs is all that is needed at this stage.</a:t>
            </a:r>
          </a:p>
          <a:p>
            <a:pPr lvl="1"/>
            <a:r>
              <a:rPr dirty="0"/>
              <a:t>Here are a few things that you may not have seen before that will likely be useful in the future:</a:t>
            </a:r>
          </a:p>
          <a:p>
            <a:pPr lvl="1"/>
            <a:r>
              <a:rPr dirty="0"/>
              <a:t>In the first line of code when we read in the file we specify its location (check in your file browser to be sure).</a:t>
            </a:r>
          </a:p>
          <a:p>
            <a:pPr lvl="1"/>
            <a:r>
              <a:rPr dirty="0"/>
              <a:t>The </a:t>
            </a:r>
            <a:r>
              <a:rPr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==</a:t>
            </a:r>
            <a:r>
              <a:rPr dirty="0"/>
              <a:t> function is used to select only those observations that meet a specific condition i.e. where it is equal to, in this case all crimes involving “Theft and Handling”.</a:t>
            </a:r>
          </a:p>
          <a:p>
            <a:pPr lvl="1"/>
            <a:r>
              <a:rPr dirty="0"/>
              <a:t>The </a:t>
            </a:r>
            <a:r>
              <a:rPr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~</a:t>
            </a:r>
            <a:r>
              <a:rPr dirty="0"/>
              <a:t> symbol means “by”: we aggregated the </a:t>
            </a:r>
            <a:r>
              <a:rPr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CrimeCount</a:t>
            </a:r>
            <a:r>
              <a:rPr dirty="0"/>
              <a:t> variable by the district name.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289C3-E8AB-4B77-A91A-CA295062B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London Boroughs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dirty="0"/>
              <a:t>Now, that we have crime data at the borough level, the challenge is to join it to the </a:t>
            </a:r>
            <a:r>
              <a:rPr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lnd</a:t>
            </a:r>
            <a:r>
              <a:rPr dirty="0"/>
              <a:t> object.</a:t>
            </a:r>
          </a:p>
          <a:p>
            <a:pPr lvl="1"/>
            <a:r>
              <a:rPr dirty="0"/>
              <a:t>We will base our join on the Borough variable from the </a:t>
            </a:r>
            <a:r>
              <a:rPr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crime_ag</a:t>
            </a:r>
            <a:r>
              <a:rPr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dirty="0"/>
              <a:t>object and the name variable from the </a:t>
            </a:r>
            <a:r>
              <a:rPr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lnd</a:t>
            </a:r>
            <a:r>
              <a:rPr dirty="0"/>
              <a:t> object.</a:t>
            </a:r>
          </a:p>
          <a:p>
            <a:pPr lvl="1"/>
            <a:r>
              <a:rPr dirty="0"/>
              <a:t>It is not always straight-forward to join objects based on names as the names do not always match.</a:t>
            </a:r>
          </a:p>
          <a:p>
            <a:pPr lvl="1"/>
            <a:r>
              <a:rPr dirty="0"/>
              <a:t>Now, we will see which names in the </a:t>
            </a:r>
            <a:r>
              <a:rPr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crime_ag</a:t>
            </a:r>
            <a:r>
              <a:rPr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dirty="0"/>
              <a:t>object match the spatial data object, </a:t>
            </a:r>
            <a:r>
              <a:rPr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lnd</a:t>
            </a:r>
            <a:r>
              <a:rPr dirty="0"/>
              <a:t>: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5D0134-FC63-438C-8ADF-F2DA85B68F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Check for Matching Row Names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Determine which “Name” Rows Match in </a:t>
            </a:r>
            <a:r>
              <a:rPr lang="en-US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lnd$name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dirty="0"/>
              <a:t>and </a:t>
            </a:r>
            <a:r>
              <a:rPr lang="en-US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crime_ag$Borough</a:t>
            </a:r>
            <a:endParaRPr lang="en-US" dirty="0">
              <a:solidFill>
                <a:schemeClr val="accent4">
                  <a:lumMod val="60000"/>
                  <a:lumOff val="40000"/>
                </a:schemeClr>
              </a:solidFill>
              <a:latin typeface="Consolas" panose="020B0609020204030204" pitchFamily="49" charset="0"/>
            </a:endParaRPr>
          </a:p>
          <a:p>
            <a:pPr marL="127000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1270000" indent="0">
              <a:buNone/>
            </a:pPr>
            <a:r>
              <a:rPr sz="1800" dirty="0" err="1">
                <a:latin typeface="Consolas" panose="020B0609020204030204" pitchFamily="49" charset="0"/>
              </a:rPr>
              <a:t>lnd</a:t>
            </a:r>
            <a:r>
              <a:rPr sz="1800" b="1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$</a:t>
            </a:r>
            <a:r>
              <a:rPr sz="1800" dirty="0" err="1">
                <a:latin typeface="Consolas" panose="020B0609020204030204" pitchFamily="49" charset="0"/>
              </a:rPr>
              <a:t>name</a:t>
            </a:r>
            <a:r>
              <a:rPr sz="1800" dirty="0">
                <a:latin typeface="Consolas" panose="020B0609020204030204" pitchFamily="49" charset="0"/>
              </a:rPr>
              <a:t> </a:t>
            </a:r>
            <a:r>
              <a:rPr sz="18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%in% </a:t>
            </a:r>
            <a:r>
              <a:rPr sz="1800" dirty="0" err="1">
                <a:latin typeface="Consolas" panose="020B0609020204030204" pitchFamily="49" charset="0"/>
              </a:rPr>
              <a:t>crime_ag</a:t>
            </a:r>
            <a:r>
              <a:rPr sz="1800" b="1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$</a:t>
            </a:r>
            <a:r>
              <a:rPr sz="1800" dirty="0" err="1">
                <a:latin typeface="Consolas" panose="020B0609020204030204" pitchFamily="49" charset="0"/>
              </a:rPr>
              <a:t>Borough</a:t>
            </a:r>
            <a:r>
              <a:rPr sz="1800" dirty="0">
                <a:latin typeface="Consolas" panose="020B0609020204030204" pitchFamily="49" charset="0"/>
              </a:rPr>
              <a:t> </a:t>
            </a:r>
          </a:p>
          <a:p>
            <a:pPr marL="1270000" indent="0">
              <a:buNone/>
            </a:pPr>
            <a:r>
              <a:rPr sz="1800" dirty="0">
                <a:latin typeface="Consolas" panose="020B0609020204030204" pitchFamily="49" charset="0"/>
              </a:rPr>
              <a:t>##  [1]  TRUE  </a:t>
            </a:r>
            <a:r>
              <a:rPr sz="1800" dirty="0" err="1">
                <a:latin typeface="Consolas" panose="020B0609020204030204" pitchFamily="49" charset="0"/>
              </a:rPr>
              <a:t>TRUE</a:t>
            </a:r>
            <a:r>
              <a:rPr sz="1800" dirty="0">
                <a:latin typeface="Consolas" panose="020B0609020204030204" pitchFamily="49" charset="0"/>
              </a:rPr>
              <a:t>  </a:t>
            </a:r>
            <a:r>
              <a:rPr sz="1800" dirty="0" err="1">
                <a:latin typeface="Consolas" panose="020B0609020204030204" pitchFamily="49" charset="0"/>
              </a:rPr>
              <a:t>TRUE</a:t>
            </a:r>
            <a:r>
              <a:rPr sz="1800" dirty="0">
                <a:latin typeface="Consolas" panose="020B0609020204030204" pitchFamily="49" charset="0"/>
              </a:rPr>
              <a:t>  </a:t>
            </a:r>
            <a:r>
              <a:rPr sz="1800" dirty="0" err="1">
                <a:latin typeface="Consolas" panose="020B0609020204030204" pitchFamily="49" charset="0"/>
              </a:rPr>
              <a:t>TRUE</a:t>
            </a:r>
            <a:r>
              <a:rPr sz="1800" dirty="0">
                <a:latin typeface="Consolas" panose="020B0609020204030204" pitchFamily="49" charset="0"/>
              </a:rPr>
              <a:t>  </a:t>
            </a:r>
            <a:r>
              <a:rPr sz="1800" dirty="0" err="1">
                <a:latin typeface="Consolas" panose="020B0609020204030204" pitchFamily="49" charset="0"/>
              </a:rPr>
              <a:t>TRUE</a:t>
            </a:r>
            <a:r>
              <a:rPr sz="1800" dirty="0">
                <a:latin typeface="Consolas" panose="020B0609020204030204" pitchFamily="49" charset="0"/>
              </a:rPr>
              <a:t>  </a:t>
            </a:r>
            <a:r>
              <a:rPr sz="1800" dirty="0" err="1">
                <a:latin typeface="Consolas" panose="020B0609020204030204" pitchFamily="49" charset="0"/>
              </a:rPr>
              <a:t>TRUE</a:t>
            </a:r>
            <a:r>
              <a:rPr sz="1800" dirty="0">
                <a:latin typeface="Consolas" panose="020B0609020204030204" pitchFamily="49" charset="0"/>
              </a:rPr>
              <a:t>  </a:t>
            </a:r>
            <a:r>
              <a:rPr sz="1800" dirty="0" err="1">
                <a:latin typeface="Consolas" panose="020B0609020204030204" pitchFamily="49" charset="0"/>
              </a:rPr>
              <a:t>TRUE</a:t>
            </a:r>
            <a:r>
              <a:rPr sz="1800" dirty="0">
                <a:latin typeface="Consolas" panose="020B0609020204030204" pitchFamily="49" charset="0"/>
              </a:rPr>
              <a:t>  </a:t>
            </a:r>
            <a:r>
              <a:rPr sz="1800" dirty="0" err="1">
                <a:latin typeface="Consolas" panose="020B0609020204030204" pitchFamily="49" charset="0"/>
              </a:rPr>
              <a:t>TRUE</a:t>
            </a:r>
            <a:r>
              <a:rPr sz="1800" dirty="0">
                <a:latin typeface="Consolas" panose="020B0609020204030204" pitchFamily="49" charset="0"/>
              </a:rPr>
              <a:t>  </a:t>
            </a:r>
            <a:r>
              <a:rPr sz="1800" dirty="0" err="1">
                <a:latin typeface="Consolas" panose="020B0609020204030204" pitchFamily="49" charset="0"/>
              </a:rPr>
              <a:t>TRUE</a:t>
            </a:r>
            <a:r>
              <a:rPr sz="1800" dirty="0">
                <a:latin typeface="Consolas" panose="020B0609020204030204" pitchFamily="49" charset="0"/>
              </a:rPr>
              <a:t>  </a:t>
            </a:r>
            <a:r>
              <a:rPr sz="1800" dirty="0" err="1">
                <a:latin typeface="Consolas" panose="020B0609020204030204" pitchFamily="49" charset="0"/>
              </a:rPr>
              <a:t>TRUE</a:t>
            </a:r>
            <a:r>
              <a:rPr sz="1800" dirty="0">
                <a:latin typeface="Consolas" panose="020B0609020204030204" pitchFamily="49" charset="0"/>
              </a:rPr>
              <a:t>  </a:t>
            </a:r>
            <a:r>
              <a:rPr sz="1800" dirty="0" err="1">
                <a:latin typeface="Consolas" panose="020B0609020204030204" pitchFamily="49" charset="0"/>
              </a:rPr>
              <a:t>TRUE</a:t>
            </a:r>
            <a:r>
              <a:rPr sz="1800" dirty="0">
                <a:latin typeface="Consolas" panose="020B0609020204030204" pitchFamily="49" charset="0"/>
              </a:rPr>
              <a:t>
## [12]  TRUE  </a:t>
            </a:r>
            <a:r>
              <a:rPr sz="1800" dirty="0" err="1">
                <a:latin typeface="Consolas" panose="020B0609020204030204" pitchFamily="49" charset="0"/>
              </a:rPr>
              <a:t>TRUE</a:t>
            </a:r>
            <a:r>
              <a:rPr sz="1800" dirty="0">
                <a:latin typeface="Consolas" panose="020B0609020204030204" pitchFamily="49" charset="0"/>
              </a:rPr>
              <a:t>  </a:t>
            </a:r>
            <a:r>
              <a:rPr sz="1800" dirty="0" err="1">
                <a:latin typeface="Consolas" panose="020B0609020204030204" pitchFamily="49" charset="0"/>
              </a:rPr>
              <a:t>TRUE</a:t>
            </a:r>
            <a:r>
              <a:rPr sz="1800" dirty="0">
                <a:latin typeface="Consolas" panose="020B0609020204030204" pitchFamily="49" charset="0"/>
              </a:rPr>
              <a:t>  </a:t>
            </a:r>
            <a:r>
              <a:rPr sz="1800" dirty="0" err="1">
                <a:latin typeface="Consolas" panose="020B0609020204030204" pitchFamily="49" charset="0"/>
              </a:rPr>
              <a:t>TRUE</a:t>
            </a:r>
            <a:r>
              <a:rPr sz="1800" dirty="0">
                <a:latin typeface="Consolas" panose="020B0609020204030204" pitchFamily="49" charset="0"/>
              </a:rPr>
              <a:t>  </a:t>
            </a:r>
            <a:r>
              <a:rPr sz="1800" dirty="0" err="1">
                <a:latin typeface="Consolas" panose="020B0609020204030204" pitchFamily="49" charset="0"/>
              </a:rPr>
              <a:t>TRUE</a:t>
            </a:r>
            <a:r>
              <a:rPr sz="1800" dirty="0">
                <a:latin typeface="Consolas" panose="020B0609020204030204" pitchFamily="49" charset="0"/>
              </a:rPr>
              <a:t>  </a:t>
            </a:r>
            <a:r>
              <a:rPr sz="1800" dirty="0" err="1">
                <a:latin typeface="Consolas" panose="020B0609020204030204" pitchFamily="49" charset="0"/>
              </a:rPr>
              <a:t>TRUE</a:t>
            </a:r>
            <a:r>
              <a:rPr sz="1800" dirty="0">
                <a:latin typeface="Consolas" panose="020B0609020204030204" pitchFamily="49" charset="0"/>
              </a:rPr>
              <a:t>  </a:t>
            </a:r>
            <a:r>
              <a:rPr sz="1800" dirty="0" err="1">
                <a:latin typeface="Consolas" panose="020B0609020204030204" pitchFamily="49" charset="0"/>
              </a:rPr>
              <a:t>TRUE</a:t>
            </a:r>
            <a:r>
              <a:rPr sz="1800" dirty="0">
                <a:latin typeface="Consolas" panose="020B0609020204030204" pitchFamily="49" charset="0"/>
              </a:rPr>
              <a:t>  </a:t>
            </a:r>
            <a:r>
              <a:rPr sz="1800" dirty="0" err="1">
                <a:latin typeface="Consolas" panose="020B0609020204030204" pitchFamily="49" charset="0"/>
              </a:rPr>
              <a:t>TRUE</a:t>
            </a:r>
            <a:r>
              <a:rPr sz="1800" dirty="0">
                <a:latin typeface="Consolas" panose="020B0609020204030204" pitchFamily="49" charset="0"/>
              </a:rPr>
              <a:t>  </a:t>
            </a:r>
            <a:r>
              <a:rPr sz="1800" dirty="0" err="1">
                <a:latin typeface="Consolas" panose="020B0609020204030204" pitchFamily="49" charset="0"/>
              </a:rPr>
              <a:t>TRUE</a:t>
            </a:r>
            <a:r>
              <a:rPr sz="1800" dirty="0">
                <a:latin typeface="Consolas" panose="020B0609020204030204" pitchFamily="49" charset="0"/>
              </a:rPr>
              <a:t>  </a:t>
            </a:r>
            <a:r>
              <a:rPr sz="1800" dirty="0" err="1">
                <a:latin typeface="Consolas" panose="020B0609020204030204" pitchFamily="49" charset="0"/>
              </a:rPr>
              <a:t>TRUE</a:t>
            </a:r>
            <a:r>
              <a:rPr sz="1800" dirty="0">
                <a:latin typeface="Consolas" panose="020B0609020204030204" pitchFamily="49" charset="0"/>
              </a:rPr>
              <a:t>  </a:t>
            </a:r>
            <a:r>
              <a:rPr sz="1800" dirty="0" err="1">
                <a:latin typeface="Consolas" panose="020B0609020204030204" pitchFamily="49" charset="0"/>
              </a:rPr>
              <a:t>TRUE</a:t>
            </a:r>
            <a:r>
              <a:rPr sz="1800" dirty="0">
                <a:latin typeface="Consolas" panose="020B0609020204030204" pitchFamily="49" charset="0"/>
              </a:rPr>
              <a:t>
## [23]  TRUE  </a:t>
            </a:r>
            <a:r>
              <a:rPr sz="1800" dirty="0" err="1">
                <a:latin typeface="Consolas" panose="020B0609020204030204" pitchFamily="49" charset="0"/>
              </a:rPr>
              <a:t>TRUE</a:t>
            </a:r>
            <a:r>
              <a:rPr sz="1800" dirty="0">
                <a:latin typeface="Consolas" panose="020B0609020204030204" pitchFamily="49" charset="0"/>
              </a:rPr>
              <a:t>  </a:t>
            </a:r>
            <a:r>
              <a:rPr sz="1800" dirty="0" err="1">
                <a:latin typeface="Consolas" panose="020B0609020204030204" pitchFamily="49" charset="0"/>
              </a:rPr>
              <a:t>TRUE</a:t>
            </a:r>
            <a:r>
              <a:rPr sz="1800" dirty="0">
                <a:latin typeface="Consolas" panose="020B0609020204030204" pitchFamily="49" charset="0"/>
              </a:rPr>
              <a:t>  </a:t>
            </a:r>
            <a:r>
              <a:rPr sz="1800" dirty="0" err="1">
                <a:latin typeface="Consolas" panose="020B0609020204030204" pitchFamily="49" charset="0"/>
              </a:rPr>
              <a:t>TRUE</a:t>
            </a:r>
            <a:r>
              <a:rPr sz="1800" dirty="0">
                <a:latin typeface="Consolas" panose="020B0609020204030204" pitchFamily="49" charset="0"/>
              </a:rPr>
              <a:t>  </a:t>
            </a:r>
            <a:r>
              <a:rPr sz="1800" dirty="0" err="1">
                <a:latin typeface="Consolas" panose="020B0609020204030204" pitchFamily="49" charset="0"/>
              </a:rPr>
              <a:t>TRUE</a:t>
            </a:r>
            <a:r>
              <a:rPr sz="1800" dirty="0">
                <a:latin typeface="Consolas" panose="020B0609020204030204" pitchFamily="49" charset="0"/>
              </a:rPr>
              <a:t>  </a:t>
            </a:r>
            <a:r>
              <a:rPr sz="1800" dirty="0" err="1">
                <a:latin typeface="Consolas" panose="020B0609020204030204" pitchFamily="49" charset="0"/>
              </a:rPr>
              <a:t>TRUE</a:t>
            </a:r>
            <a:r>
              <a:rPr sz="1800" dirty="0">
                <a:latin typeface="Consolas" panose="020B0609020204030204" pitchFamily="49" charset="0"/>
              </a:rPr>
              <a:t>  </a:t>
            </a:r>
            <a:r>
              <a:rPr sz="1800" dirty="0" err="1">
                <a:latin typeface="Consolas" panose="020B0609020204030204" pitchFamily="49" charset="0"/>
              </a:rPr>
              <a:t>TRUE</a:t>
            </a:r>
            <a:r>
              <a:rPr sz="1800" dirty="0">
                <a:latin typeface="Consolas" panose="020B0609020204030204" pitchFamily="49" charset="0"/>
              </a:rPr>
              <a:t>  </a:t>
            </a:r>
            <a:r>
              <a:rPr sz="1800" dirty="0" err="1">
                <a:latin typeface="Consolas" panose="020B0609020204030204" pitchFamily="49" charset="0"/>
              </a:rPr>
              <a:t>TRUE</a:t>
            </a:r>
            <a:r>
              <a:rPr sz="1800" dirty="0">
                <a:latin typeface="Consolas" panose="020B0609020204030204" pitchFamily="49" charset="0"/>
              </a:rPr>
              <a:t>  </a:t>
            </a:r>
            <a:r>
              <a:rPr sz="1800" dirty="0" err="1">
                <a:latin typeface="Consolas" panose="020B0609020204030204" pitchFamily="49" charset="0"/>
              </a:rPr>
              <a:t>TRUE</a:t>
            </a:r>
            <a:r>
              <a:rPr sz="1800" dirty="0">
                <a:latin typeface="Consolas" panose="020B0609020204030204" pitchFamily="49" charset="0"/>
              </a:rPr>
              <a:t>  </a:t>
            </a:r>
            <a:r>
              <a:rPr sz="1800" dirty="0" err="1">
                <a:latin typeface="Consolas" panose="020B0609020204030204" pitchFamily="49" charset="0"/>
              </a:rPr>
              <a:t>TRUE</a:t>
            </a:r>
            <a:r>
              <a:rPr sz="1800" dirty="0">
                <a:latin typeface="Consolas" panose="020B0609020204030204" pitchFamily="49" charset="0"/>
              </a:rPr>
              <a:t> FALSE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4D53D7-33BE-44D6-8A90-648322AB1D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Return Rows which do not Match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270000" indent="0">
              <a:buNone/>
            </a:pPr>
            <a:r>
              <a:rPr sz="1800" dirty="0" err="1">
                <a:latin typeface="Courier"/>
              </a:rPr>
              <a:t>lnd</a:t>
            </a:r>
            <a:r>
              <a:rPr sz="1800" dirty="0" err="1">
                <a:solidFill>
                  <a:srgbClr val="666666"/>
                </a:solidFill>
                <a:latin typeface="Courier"/>
              </a:rPr>
              <a:t>$</a:t>
            </a:r>
            <a:r>
              <a:rPr sz="1800" dirty="0" err="1">
                <a:latin typeface="Courier"/>
              </a:rPr>
              <a:t>name</a:t>
            </a:r>
            <a:r>
              <a:rPr sz="1800" dirty="0">
                <a:latin typeface="Courier"/>
              </a:rPr>
              <a:t>[</a:t>
            </a:r>
            <a:r>
              <a:rPr sz="1800" b="1" dirty="0">
                <a:solidFill>
                  <a:schemeClr val="bg1">
                    <a:lumMod val="85000"/>
                  </a:schemeClr>
                </a:solidFill>
                <a:latin typeface="Courier"/>
              </a:rPr>
              <a:t>!</a:t>
            </a:r>
            <a:r>
              <a:rPr sz="1800" dirty="0" err="1">
                <a:latin typeface="Courier"/>
              </a:rPr>
              <a:t>lnd</a:t>
            </a:r>
            <a:r>
              <a:rPr sz="1800" b="1" dirty="0" err="1">
                <a:solidFill>
                  <a:schemeClr val="bg1">
                    <a:lumMod val="85000"/>
                  </a:schemeClr>
                </a:solidFill>
                <a:latin typeface="Courier"/>
              </a:rPr>
              <a:t>$</a:t>
            </a:r>
            <a:r>
              <a:rPr sz="1800" dirty="0" err="1">
                <a:latin typeface="Courier"/>
              </a:rPr>
              <a:t>name</a:t>
            </a:r>
            <a:r>
              <a:rPr sz="1800" dirty="0">
                <a:latin typeface="Courier"/>
              </a:rPr>
              <a:t> </a:t>
            </a:r>
            <a:r>
              <a:rPr sz="1800" b="1" dirty="0">
                <a:solidFill>
                  <a:schemeClr val="bg1">
                    <a:lumMod val="85000"/>
                  </a:schemeClr>
                </a:solidFill>
                <a:latin typeface="Courier"/>
              </a:rPr>
              <a:t>%in% </a:t>
            </a:r>
            <a:r>
              <a:rPr sz="1800" dirty="0" err="1">
                <a:latin typeface="Courier"/>
              </a:rPr>
              <a:t>crime_ag</a:t>
            </a:r>
            <a:r>
              <a:rPr sz="1800" dirty="0" err="1">
                <a:solidFill>
                  <a:srgbClr val="666666"/>
                </a:solidFill>
                <a:latin typeface="Courier"/>
              </a:rPr>
              <a:t>$</a:t>
            </a:r>
            <a:r>
              <a:rPr sz="1800" dirty="0" err="1">
                <a:latin typeface="Courier"/>
              </a:rPr>
              <a:t>Borough</a:t>
            </a:r>
            <a:r>
              <a:rPr sz="1800" dirty="0">
                <a:latin typeface="Courier"/>
              </a:rPr>
              <a:t>] </a:t>
            </a:r>
          </a:p>
          <a:p>
            <a:pPr marL="1270000" indent="0">
              <a:buNone/>
            </a:pPr>
            <a:r>
              <a:rPr sz="1800" dirty="0">
                <a:latin typeface="Courier"/>
              </a:rPr>
              <a:t>## [1] City of London
## 33 Levels: Barking and Dagenham Barnet </a:t>
            </a:r>
            <a:r>
              <a:rPr sz="1800" dirty="0" err="1">
                <a:latin typeface="Courier"/>
              </a:rPr>
              <a:t>Bexley</a:t>
            </a:r>
            <a:r>
              <a:rPr sz="1800" dirty="0">
                <a:latin typeface="Courier"/>
              </a:rPr>
              <a:t> Brent Bromley ... Westminster</a:t>
            </a:r>
            <a:endParaRPr lang="en-US" sz="1800" dirty="0">
              <a:latin typeface="Courier"/>
            </a:endParaRPr>
          </a:p>
          <a:p>
            <a:pPr lvl="1"/>
            <a:r>
              <a:rPr lang="en-US" dirty="0"/>
              <a:t>The first line of code above uses the 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%in% </a:t>
            </a:r>
            <a:r>
              <a:rPr lang="en-US" dirty="0"/>
              <a:t>command to identify which values in </a:t>
            </a:r>
            <a:r>
              <a:rPr lang="en-US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lnd$name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dirty="0"/>
              <a:t>are also contained in the Borough names of the aggregated crime data.</a:t>
            </a:r>
          </a:p>
          <a:p>
            <a:pPr lvl="1"/>
            <a:r>
              <a:rPr lang="en-US" dirty="0"/>
              <a:t>The results indicate that all but one of the borough names matches.</a:t>
            </a:r>
          </a:p>
          <a:p>
            <a:pPr lvl="1"/>
            <a:r>
              <a:rPr lang="en-US" dirty="0"/>
              <a:t>The second line of code tells us that it is ‘City of London’.</a:t>
            </a:r>
          </a:p>
          <a:p>
            <a:pPr lvl="1"/>
            <a:r>
              <a:rPr lang="en-US" dirty="0"/>
              <a:t>This does not exist in the crime data. This may be because the City of London has its own Police Force.</a:t>
            </a:r>
          </a:p>
          <a:p>
            <a:pPr marL="1270000" indent="0">
              <a:buNone/>
            </a:pPr>
            <a:endParaRPr sz="1800" dirty="0">
              <a:latin typeface="Courier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58B8F-F748-4867-A2B2-6AF663229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Check for </a:t>
            </a:r>
            <a:r>
              <a:rPr lang="en-US" b="1" dirty="0" err="1"/>
              <a:t>NULLs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dirty="0"/>
              <a:t>The borough name in the crime data does not match </a:t>
            </a:r>
            <a:r>
              <a:rPr dirty="0" err="1"/>
              <a:t>lnd$name</a:t>
            </a:r>
            <a:r>
              <a:rPr dirty="0"/>
              <a:t> is ‘NULL’.</a:t>
            </a:r>
          </a:p>
          <a:p>
            <a:pPr lvl="1"/>
            <a:r>
              <a:rPr dirty="0"/>
              <a:t>Check this by typing</a:t>
            </a:r>
          </a:p>
          <a:p>
            <a:pPr marL="1270000" indent="0">
              <a:buNone/>
            </a:pPr>
            <a:r>
              <a:rPr sz="2400" dirty="0" err="1">
                <a:latin typeface="Consolas" panose="020B0609020204030204" pitchFamily="49" charset="0"/>
              </a:rPr>
              <a:t>crime_ag</a:t>
            </a:r>
            <a:r>
              <a:rPr sz="2400" b="1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$</a:t>
            </a:r>
            <a:r>
              <a:rPr sz="2400" dirty="0" err="1">
                <a:latin typeface="Consolas" panose="020B0609020204030204" pitchFamily="49" charset="0"/>
              </a:rPr>
              <a:t>Borough</a:t>
            </a:r>
            <a:r>
              <a:rPr sz="2400" dirty="0">
                <a:latin typeface="Consolas" panose="020B0609020204030204" pitchFamily="49" charset="0"/>
              </a:rPr>
              <a:t>[</a:t>
            </a:r>
            <a:r>
              <a:rPr sz="2400" b="1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!</a:t>
            </a:r>
            <a:r>
              <a:rPr sz="2400" dirty="0" err="1">
                <a:latin typeface="Consolas" panose="020B0609020204030204" pitchFamily="49" charset="0"/>
              </a:rPr>
              <a:t>crime_ag</a:t>
            </a:r>
            <a:r>
              <a:rPr sz="2400" b="1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$</a:t>
            </a:r>
            <a:r>
              <a:rPr sz="2400" dirty="0" err="1">
                <a:latin typeface="Consolas" panose="020B0609020204030204" pitchFamily="49" charset="0"/>
              </a:rPr>
              <a:t>Borough</a:t>
            </a:r>
            <a:r>
              <a:rPr sz="2400" dirty="0">
                <a:latin typeface="Consolas" panose="020B0609020204030204" pitchFamily="49" charset="0"/>
              </a:rPr>
              <a:t> </a:t>
            </a:r>
            <a:r>
              <a:rPr sz="2400" b="1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%in%</a:t>
            </a:r>
            <a:r>
              <a:rPr sz="2400" dirty="0">
                <a:solidFill>
                  <a:srgbClr val="4070A0"/>
                </a:solidFill>
                <a:latin typeface="Consolas" panose="020B0609020204030204" pitchFamily="49" charset="0"/>
              </a:rPr>
              <a:t> </a:t>
            </a:r>
            <a:r>
              <a:rPr sz="2400" dirty="0" err="1">
                <a:latin typeface="Consolas" panose="020B0609020204030204" pitchFamily="49" charset="0"/>
              </a:rPr>
              <a:t>lnd</a:t>
            </a:r>
            <a:r>
              <a:rPr sz="2400" dirty="0" err="1">
                <a:solidFill>
                  <a:srgbClr val="666666"/>
                </a:solidFill>
                <a:latin typeface="Consolas" panose="020B0609020204030204" pitchFamily="49" charset="0"/>
              </a:rPr>
              <a:t>$</a:t>
            </a:r>
            <a:r>
              <a:rPr sz="2400" dirty="0" err="1">
                <a:latin typeface="Consolas" panose="020B0609020204030204" pitchFamily="49" charset="0"/>
              </a:rPr>
              <a:t>name</a:t>
            </a:r>
            <a:r>
              <a:rPr sz="2400" dirty="0">
                <a:latin typeface="Consolas" panose="020B0609020204030204" pitchFamily="49" charset="0"/>
              </a:rPr>
              <a:t>] </a:t>
            </a:r>
          </a:p>
          <a:p>
            <a:pPr marL="1270000" indent="0">
              <a:buNone/>
            </a:pPr>
            <a:r>
              <a:rPr sz="2400" dirty="0">
                <a:latin typeface="Consolas" panose="020B0609020204030204" pitchFamily="49" charset="0"/>
              </a:rPr>
              <a:t>## [1] "NULL"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47642D-D51B-4C44-B3F7-0C5AC19CD9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Joining Spatial and Non-Spatial Tables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dirty="0"/>
              <a:t>Having checked the data found that one borough does not match, we are now ready to join the spatial and non-spatial datasets.</a:t>
            </a:r>
          </a:p>
          <a:p>
            <a:pPr lvl="1"/>
            <a:r>
              <a:rPr dirty="0"/>
              <a:t>It is recommended to use the </a:t>
            </a:r>
            <a:r>
              <a:rPr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left_join </a:t>
            </a:r>
            <a:r>
              <a:rPr dirty="0"/>
              <a:t>function from the </a:t>
            </a:r>
            <a:r>
              <a:rPr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dplyr</a:t>
            </a:r>
            <a:r>
              <a:rPr dirty="0"/>
              <a:t> package but the merge function could equally be used.</a:t>
            </a:r>
          </a:p>
          <a:p>
            <a:pPr lvl="1"/>
            <a:r>
              <a:rPr dirty="0"/>
              <a:t>Note that when we ask for help for a function that is not loaded, nothing happens, indicating we need to load it: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06D405-6316-417E-A25F-7F5B052C8C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Load the London Sport Data Using readOGR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dirty="0"/>
              <a:t>The first file we are going to load into R Studio is the “london_sport” shapefile located in the “data” folder of the project.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dirty="0"/>
              <a:t>The </a:t>
            </a:r>
            <a:r>
              <a:rPr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readOGR</a:t>
            </a:r>
            <a:r>
              <a:rPr dirty="0"/>
              <a:t> function is used to load a shapefile and assign it to a new spatial object called “</a:t>
            </a:r>
            <a:r>
              <a:rPr dirty="0" err="1"/>
              <a:t>lnd</a:t>
            </a:r>
            <a:r>
              <a:rPr dirty="0"/>
              <a:t>”; short for London.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dirty="0"/>
              <a:t>readOGR is a function which accepts two arguments: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sz="28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dsn</a:t>
            </a:r>
            <a:r>
              <a:rPr dirty="0"/>
              <a:t> which stands for “data source name” and specifies the directory in which the file is stored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sz="2800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layer</a:t>
            </a:r>
            <a:r>
              <a:rPr dirty="0"/>
              <a:t> which specifies the file name (there is no need to include the file </a:t>
            </a:r>
            <a:r>
              <a:rPr dirty="0" err="1"/>
              <a:t>extention</a:t>
            </a:r>
            <a:r>
              <a:rPr dirty="0"/>
              <a:t> .</a:t>
            </a:r>
            <a:r>
              <a:rPr dirty="0" err="1"/>
              <a:t>shp</a:t>
            </a:r>
            <a:r>
              <a:rPr dirty="0"/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dirty="0"/>
              <a:t>The </a:t>
            </a:r>
            <a:r>
              <a:rPr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lnd</a:t>
            </a:r>
            <a:r>
              <a:rPr dirty="0"/>
              <a:t> object contains the population of London Boroughs in 2001 and the percentage of the population participating in sporting activities.</a:t>
            </a:r>
          </a:p>
          <a:p>
            <a:pPr marL="1270000" indent="0">
              <a:buNone/>
            </a:pPr>
            <a:r>
              <a:rPr sz="1800" b="1" dirty="0">
                <a:solidFill>
                  <a:srgbClr val="99FF99"/>
                </a:solidFill>
                <a:latin typeface="Consolas" panose="020B0609020204030204" pitchFamily="49" charset="0"/>
              </a:rPr>
              <a:t>library</a:t>
            </a:r>
            <a:r>
              <a:rPr sz="1800" dirty="0">
                <a:latin typeface="Consolas" panose="020B0609020204030204" pitchFamily="49" charset="0"/>
              </a:rPr>
              <a:t>(</a:t>
            </a:r>
            <a:r>
              <a:rPr sz="1800" dirty="0" err="1">
                <a:latin typeface="Consolas" panose="020B0609020204030204" pitchFamily="49" charset="0"/>
              </a:rPr>
              <a:t>rgdal</a:t>
            </a:r>
            <a:r>
              <a:rPr sz="1800" dirty="0">
                <a:latin typeface="Consolas" panose="020B0609020204030204" pitchFamily="49" charset="0"/>
              </a:rPr>
              <a:t>)</a:t>
            </a:r>
            <a:br>
              <a:rPr dirty="0">
                <a:latin typeface="Consolas" panose="020B0609020204030204" pitchFamily="49" charset="0"/>
              </a:rPr>
            </a:br>
            <a:r>
              <a:rPr sz="1800" dirty="0" err="1">
                <a:latin typeface="Consolas" panose="020B0609020204030204" pitchFamily="49" charset="0"/>
              </a:rPr>
              <a:t>mydir</a:t>
            </a:r>
            <a:r>
              <a:rPr lang="en-US" sz="1800" dirty="0">
                <a:latin typeface="Consolas" panose="020B0609020204030204" pitchFamily="49" charset="0"/>
              </a:rPr>
              <a:t> </a:t>
            </a:r>
            <a:r>
              <a:rPr sz="1800" dirty="0">
                <a:latin typeface="Consolas" panose="020B0609020204030204" pitchFamily="49" charset="0"/>
              </a:rPr>
              <a:t>&lt;-</a:t>
            </a:r>
            <a:r>
              <a:rPr sz="1800" dirty="0">
                <a:solidFill>
                  <a:srgbClr val="61D6FF"/>
                </a:solidFill>
                <a:latin typeface="Consolas" panose="020B0609020204030204" pitchFamily="49" charset="0"/>
              </a:rPr>
              <a:t>"C:/Users/jeff/Documents/Crime Analysis/Creating-maps-in-R-master/data"</a:t>
            </a:r>
            <a:br>
              <a:rPr dirty="0">
                <a:latin typeface="Consolas" panose="020B0609020204030204" pitchFamily="49" charset="0"/>
              </a:rPr>
            </a:br>
            <a:r>
              <a:rPr sz="1800" dirty="0" err="1">
                <a:latin typeface="Consolas" panose="020B0609020204030204" pitchFamily="49" charset="0"/>
              </a:rPr>
              <a:t>lnd</a:t>
            </a:r>
            <a:r>
              <a:rPr sz="1800" dirty="0">
                <a:latin typeface="Consolas" panose="020B0609020204030204" pitchFamily="49" charset="0"/>
              </a:rPr>
              <a:t> &lt;-</a:t>
            </a:r>
            <a:r>
              <a:rPr sz="1800" dirty="0">
                <a:solidFill>
                  <a:srgbClr val="4070A0"/>
                </a:solidFill>
                <a:latin typeface="Consolas" panose="020B0609020204030204" pitchFamily="49" charset="0"/>
              </a:rPr>
              <a:t> </a:t>
            </a:r>
            <a:r>
              <a:rPr sz="1800" b="1" dirty="0">
                <a:solidFill>
                  <a:srgbClr val="99FF99"/>
                </a:solidFill>
                <a:latin typeface="Consolas" panose="020B0609020204030204" pitchFamily="49" charset="0"/>
              </a:rPr>
              <a:t>readOGR</a:t>
            </a:r>
            <a:r>
              <a:rPr sz="1800" dirty="0">
                <a:latin typeface="Consolas" panose="020B0609020204030204" pitchFamily="49" charset="0"/>
              </a:rPr>
              <a:t>(</a:t>
            </a:r>
            <a:r>
              <a:rPr sz="1800" dirty="0" err="1">
                <a:solidFill>
                  <a:srgbClr val="FF0000"/>
                </a:solidFill>
                <a:latin typeface="Consolas" panose="020B0609020204030204" pitchFamily="49" charset="0"/>
              </a:rPr>
              <a:t>dsn</a:t>
            </a:r>
            <a:r>
              <a:rPr sz="1800" dirty="0">
                <a:solidFill>
                  <a:srgbClr val="FF0000"/>
                </a:solidFill>
                <a:latin typeface="Consolas" panose="020B0609020204030204" pitchFamily="49" charset="0"/>
              </a:rPr>
              <a:t> =</a:t>
            </a:r>
            <a:r>
              <a:rPr sz="1800" dirty="0">
                <a:latin typeface="Consolas" panose="020B0609020204030204" pitchFamily="49" charset="0"/>
              </a:rPr>
              <a:t> </a:t>
            </a:r>
            <a:r>
              <a:rPr sz="1800" dirty="0" err="1">
                <a:latin typeface="Consolas" panose="020B0609020204030204" pitchFamily="49" charset="0"/>
              </a:rPr>
              <a:t>mydir</a:t>
            </a:r>
            <a:r>
              <a:rPr sz="1800" dirty="0">
                <a:latin typeface="Consolas" panose="020B0609020204030204" pitchFamily="49" charset="0"/>
              </a:rPr>
              <a:t>, </a:t>
            </a:r>
            <a:r>
              <a:rPr sz="1800" dirty="0">
                <a:solidFill>
                  <a:srgbClr val="FF0000"/>
                </a:solidFill>
                <a:latin typeface="Consolas" panose="020B0609020204030204" pitchFamily="49" charset="0"/>
              </a:rPr>
              <a:t>layer = </a:t>
            </a:r>
            <a:r>
              <a:rPr sz="1800" dirty="0">
                <a:solidFill>
                  <a:srgbClr val="61D6FF"/>
                </a:solidFill>
                <a:latin typeface="Consolas" panose="020B0609020204030204" pitchFamily="49" charset="0"/>
              </a:rPr>
              <a:t>"london_sport"</a:t>
            </a:r>
            <a:r>
              <a:rPr sz="1800" dirty="0">
                <a:latin typeface="Consolas" panose="020B0609020204030204" pitchFamily="49" charset="0"/>
              </a:rPr>
              <a:t>) </a:t>
            </a:r>
          </a:p>
          <a:p>
            <a:pPr marL="1270000" indent="0">
              <a:buNone/>
            </a:pPr>
            <a:endParaRPr sz="1800" dirty="0">
              <a:latin typeface="Consolas" panose="020B0609020204030204" pitchFamily="49" charset="0"/>
            </a:endParaRPr>
          </a:p>
          <a:p>
            <a:pPr marL="1270000" indent="0">
              <a:buNone/>
            </a:pPr>
            <a:r>
              <a:rPr sz="1800" dirty="0" err="1">
                <a:latin typeface="Consolas" panose="020B0609020204030204" pitchFamily="49" charset="0"/>
              </a:rPr>
              <a:t>lnd_b</a:t>
            </a:r>
            <a:r>
              <a:rPr sz="1800" dirty="0">
                <a:latin typeface="Consolas" panose="020B0609020204030204" pitchFamily="49" charset="0"/>
              </a:rPr>
              <a:t> &lt;-</a:t>
            </a:r>
            <a:r>
              <a:rPr sz="1800" dirty="0">
                <a:solidFill>
                  <a:srgbClr val="4070A0"/>
                </a:solidFill>
                <a:latin typeface="Consolas" panose="020B0609020204030204" pitchFamily="49" charset="0"/>
              </a:rPr>
              <a:t> </a:t>
            </a:r>
            <a:r>
              <a:rPr sz="1800" b="1" dirty="0">
                <a:solidFill>
                  <a:srgbClr val="99FF99"/>
                </a:solidFill>
                <a:latin typeface="Consolas" panose="020B0609020204030204" pitchFamily="49" charset="0"/>
              </a:rPr>
              <a:t>readOGR</a:t>
            </a:r>
            <a:r>
              <a:rPr sz="1800" dirty="0">
                <a:latin typeface="Consolas" panose="020B0609020204030204" pitchFamily="49" charset="0"/>
              </a:rPr>
              <a:t>(</a:t>
            </a:r>
            <a:r>
              <a:rPr sz="1800" dirty="0" err="1">
                <a:solidFill>
                  <a:srgbClr val="FF0000"/>
                </a:solidFill>
                <a:latin typeface="Consolas" panose="020B0609020204030204" pitchFamily="49" charset="0"/>
              </a:rPr>
              <a:t>dsn</a:t>
            </a:r>
            <a:r>
              <a:rPr sz="1800" dirty="0">
                <a:solidFill>
                  <a:srgbClr val="FF0000"/>
                </a:solidFill>
                <a:latin typeface="Consolas" panose="020B0609020204030204" pitchFamily="49" charset="0"/>
              </a:rPr>
              <a:t> =</a:t>
            </a:r>
            <a:r>
              <a:rPr sz="1800" dirty="0">
                <a:latin typeface="Consolas" panose="020B0609020204030204" pitchFamily="49" charset="0"/>
              </a:rPr>
              <a:t> </a:t>
            </a:r>
            <a:r>
              <a:rPr sz="1800" dirty="0" err="1">
                <a:latin typeface="Consolas" panose="020B0609020204030204" pitchFamily="49" charset="0"/>
              </a:rPr>
              <a:t>mydir</a:t>
            </a:r>
            <a:r>
              <a:rPr sz="1800" dirty="0">
                <a:latin typeface="Consolas" panose="020B0609020204030204" pitchFamily="49" charset="0"/>
              </a:rPr>
              <a:t>, </a:t>
            </a:r>
            <a:r>
              <a:rPr sz="1800" dirty="0">
                <a:solidFill>
                  <a:srgbClr val="FF0000"/>
                </a:solidFill>
                <a:latin typeface="Consolas" panose="020B0609020204030204" pitchFamily="49" charset="0"/>
              </a:rPr>
              <a:t>layer =</a:t>
            </a:r>
            <a:r>
              <a:rPr sz="1800" dirty="0">
                <a:latin typeface="Consolas" panose="020B0609020204030204" pitchFamily="49" charset="0"/>
              </a:rPr>
              <a:t> </a:t>
            </a:r>
            <a:r>
              <a:rPr sz="1800" dirty="0">
                <a:solidFill>
                  <a:srgbClr val="61D6FF"/>
                </a:solidFill>
                <a:latin typeface="Consolas" panose="020B0609020204030204" pitchFamily="49" charset="0"/>
              </a:rPr>
              <a:t>"</a:t>
            </a:r>
            <a:r>
              <a:rPr sz="1800" dirty="0" err="1">
                <a:solidFill>
                  <a:srgbClr val="61D6FF"/>
                </a:solidFill>
                <a:latin typeface="Consolas" panose="020B0609020204030204" pitchFamily="49" charset="0"/>
              </a:rPr>
              <a:t>LondonBoroughs</a:t>
            </a:r>
            <a:r>
              <a:rPr sz="1800" dirty="0">
                <a:solidFill>
                  <a:srgbClr val="61D6FF"/>
                </a:solidFill>
                <a:latin typeface="Consolas" panose="020B0609020204030204" pitchFamily="49" charset="0"/>
              </a:rPr>
              <a:t>"</a:t>
            </a:r>
            <a:r>
              <a:rPr sz="1800" dirty="0">
                <a:latin typeface="Consolas" panose="020B0609020204030204" pitchFamily="49" charset="0"/>
              </a:rPr>
              <a:t>) </a:t>
            </a:r>
          </a:p>
          <a:p>
            <a:pPr marL="1270000" indent="0">
              <a:buNone/>
            </a:pPr>
            <a:endParaRPr lang="en-US" sz="1800" dirty="0">
              <a:latin typeface="Courier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C45DE7-5981-46B8-9E83-EF2B0DE8B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Join the Tables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lvl="1"/>
            <a:r>
              <a:rPr dirty="0"/>
              <a:t>We use </a:t>
            </a:r>
            <a:r>
              <a:rPr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left_join </a:t>
            </a:r>
            <a:r>
              <a:rPr dirty="0"/>
              <a:t>because we want the length of the data frame to remain unchanged, with variables from new data appended in new columns (see </a:t>
            </a:r>
            <a:r>
              <a:rPr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?left_join</a:t>
            </a:r>
            <a:r>
              <a:rPr dirty="0"/>
              <a:t>).</a:t>
            </a:r>
          </a:p>
          <a:p>
            <a:pPr lvl="1"/>
            <a:r>
              <a:rPr dirty="0"/>
              <a:t>The *join commands (including </a:t>
            </a:r>
            <a:r>
              <a:rPr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inner_join</a:t>
            </a:r>
            <a:r>
              <a:rPr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dirty="0"/>
              <a:t>and </a:t>
            </a:r>
            <a:r>
              <a:rPr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anti_join</a:t>
            </a:r>
            <a:r>
              <a:rPr dirty="0"/>
              <a:t>) assume, by default, that matching variables have the same name.</a:t>
            </a:r>
          </a:p>
          <a:p>
            <a:pPr lvl="1"/>
            <a:r>
              <a:rPr dirty="0"/>
              <a:t>Here we will specify the association between variables in the two data sets:</a:t>
            </a:r>
          </a:p>
          <a:p>
            <a:pPr marL="1270000" indent="0">
              <a:buNone/>
            </a:pPr>
            <a:r>
              <a:rPr sz="1800" b="1" dirty="0">
                <a:solidFill>
                  <a:srgbClr val="99FF99"/>
                </a:solidFill>
                <a:latin typeface="Consolas" panose="020B0609020204030204" pitchFamily="49" charset="0"/>
              </a:rPr>
              <a:t>library</a:t>
            </a:r>
            <a:r>
              <a:rPr sz="1800" dirty="0">
                <a:latin typeface="Consolas" panose="020B0609020204030204" pitchFamily="49" charset="0"/>
              </a:rPr>
              <a:t>(dplyr) </a:t>
            </a:r>
            <a:r>
              <a:rPr sz="1800" i="1" dirty="0">
                <a:solidFill>
                  <a:srgbClr val="99CC00"/>
                </a:solidFill>
                <a:latin typeface="Consolas" panose="020B0609020204030204" pitchFamily="49" charset="0"/>
              </a:rPr>
              <a:t># load dplyr</a:t>
            </a:r>
            <a:br>
              <a:rPr dirty="0">
                <a:latin typeface="Consolas" panose="020B0609020204030204" pitchFamily="49" charset="0"/>
              </a:rPr>
            </a:br>
            <a:r>
              <a:rPr sz="1800" b="1" dirty="0">
                <a:solidFill>
                  <a:srgbClr val="99FF99"/>
                </a:solidFill>
                <a:latin typeface="Consolas" panose="020B0609020204030204" pitchFamily="49" charset="0"/>
              </a:rPr>
              <a:t>head</a:t>
            </a:r>
            <a:r>
              <a:rPr sz="1800" dirty="0">
                <a:latin typeface="Consolas" panose="020B0609020204030204" pitchFamily="49" charset="0"/>
              </a:rPr>
              <a:t>(</a:t>
            </a:r>
            <a:r>
              <a:rPr sz="1800" dirty="0" err="1">
                <a:latin typeface="Consolas" panose="020B0609020204030204" pitchFamily="49" charset="0"/>
              </a:rPr>
              <a:t>lnd</a:t>
            </a:r>
            <a:r>
              <a:rPr sz="1800" dirty="0" err="1">
                <a:solidFill>
                  <a:srgbClr val="666666"/>
                </a:solidFill>
                <a:latin typeface="Consolas" panose="020B0609020204030204" pitchFamily="49" charset="0"/>
              </a:rPr>
              <a:t>$</a:t>
            </a:r>
            <a:r>
              <a:rPr sz="1800" dirty="0" err="1">
                <a:latin typeface="Consolas" panose="020B0609020204030204" pitchFamily="49" charset="0"/>
              </a:rPr>
              <a:t>name</a:t>
            </a:r>
            <a:r>
              <a:rPr sz="1800" dirty="0">
                <a:latin typeface="Consolas" panose="020B0609020204030204" pitchFamily="49" charset="0"/>
              </a:rPr>
              <a:t>) </a:t>
            </a:r>
            <a:r>
              <a:rPr sz="1800" i="1" dirty="0">
                <a:solidFill>
                  <a:srgbClr val="99CC00"/>
                </a:solidFill>
                <a:latin typeface="Consolas" panose="020B0609020204030204" pitchFamily="49" charset="0"/>
              </a:rPr>
              <a:t># dataset to add to (results not shown) </a:t>
            </a:r>
          </a:p>
          <a:p>
            <a:pPr marL="1270000" indent="0">
              <a:buNone/>
            </a:pPr>
            <a:r>
              <a:rPr sz="1800" dirty="0">
                <a:latin typeface="Consolas" panose="020B0609020204030204" pitchFamily="49" charset="0"/>
              </a:rPr>
              <a:t>## [1] Bromley              Richmond upon Thames </a:t>
            </a:r>
            <a:r>
              <a:rPr sz="1800" dirty="0" err="1">
                <a:latin typeface="Consolas" panose="020B0609020204030204" pitchFamily="49" charset="0"/>
              </a:rPr>
              <a:t>Hillingdon</a:t>
            </a:r>
            <a:r>
              <a:rPr sz="1800" dirty="0">
                <a:latin typeface="Consolas" panose="020B0609020204030204" pitchFamily="49" charset="0"/>
              </a:rPr>
              <a:t>          
## [4] </a:t>
            </a:r>
            <a:r>
              <a:rPr sz="1800" dirty="0" err="1">
                <a:latin typeface="Consolas" panose="020B0609020204030204" pitchFamily="49" charset="0"/>
              </a:rPr>
              <a:t>Havering</a:t>
            </a:r>
            <a:r>
              <a:rPr sz="1800" dirty="0">
                <a:latin typeface="Consolas" panose="020B0609020204030204" pitchFamily="49" charset="0"/>
              </a:rPr>
              <a:t>             Kingston upon Thames Sutton              
## 33 Levels: Barking and Dagenham Barnet </a:t>
            </a:r>
            <a:r>
              <a:rPr sz="1800" dirty="0" err="1">
                <a:latin typeface="Consolas" panose="020B0609020204030204" pitchFamily="49" charset="0"/>
              </a:rPr>
              <a:t>Bexley</a:t>
            </a:r>
            <a:r>
              <a:rPr sz="1800" dirty="0">
                <a:latin typeface="Consolas" panose="020B0609020204030204" pitchFamily="49" charset="0"/>
              </a:rPr>
              <a:t> Brent Bromley ... Westminster</a:t>
            </a:r>
          </a:p>
          <a:p>
            <a:pPr marL="1270000" indent="0">
              <a:buNone/>
            </a:pPr>
            <a:r>
              <a:rPr sz="1800" b="1" dirty="0">
                <a:solidFill>
                  <a:srgbClr val="99FF99"/>
                </a:solidFill>
                <a:latin typeface="Consolas" panose="020B0609020204030204" pitchFamily="49" charset="0"/>
              </a:rPr>
              <a:t>head</a:t>
            </a:r>
            <a:r>
              <a:rPr sz="1800" dirty="0">
                <a:latin typeface="Consolas" panose="020B0609020204030204" pitchFamily="49" charset="0"/>
              </a:rPr>
              <a:t>(</a:t>
            </a:r>
            <a:r>
              <a:rPr sz="1800" dirty="0" err="1">
                <a:latin typeface="Consolas" panose="020B0609020204030204" pitchFamily="49" charset="0"/>
              </a:rPr>
              <a:t>crime_ag</a:t>
            </a:r>
            <a:r>
              <a:rPr sz="1800" dirty="0" err="1">
                <a:solidFill>
                  <a:srgbClr val="666666"/>
                </a:solidFill>
                <a:latin typeface="Consolas" panose="020B0609020204030204" pitchFamily="49" charset="0"/>
              </a:rPr>
              <a:t>$</a:t>
            </a:r>
            <a:r>
              <a:rPr sz="1800" dirty="0" err="1">
                <a:latin typeface="Consolas" panose="020B0609020204030204" pitchFamily="49" charset="0"/>
              </a:rPr>
              <a:t>Borough</a:t>
            </a:r>
            <a:r>
              <a:rPr sz="1800" dirty="0">
                <a:latin typeface="Consolas" panose="020B0609020204030204" pitchFamily="49" charset="0"/>
              </a:rPr>
              <a:t>) </a:t>
            </a:r>
            <a:r>
              <a:rPr sz="1800" i="1" dirty="0">
                <a:solidFill>
                  <a:srgbClr val="99CC00"/>
                </a:solidFill>
                <a:latin typeface="Consolas" panose="020B0609020204030204" pitchFamily="49" charset="0"/>
              </a:rPr>
              <a:t># the variables to join</a:t>
            </a:r>
          </a:p>
          <a:p>
            <a:pPr marL="1270000" indent="0">
              <a:buNone/>
            </a:pPr>
            <a:r>
              <a:rPr sz="1800" dirty="0">
                <a:latin typeface="Consolas" panose="020B0609020204030204" pitchFamily="49" charset="0"/>
              </a:rPr>
              <a:t>## [1] "Barking and Dagenham" "Barnet"               "</a:t>
            </a:r>
            <a:r>
              <a:rPr sz="1800" dirty="0" err="1">
                <a:latin typeface="Consolas" panose="020B0609020204030204" pitchFamily="49" charset="0"/>
              </a:rPr>
              <a:t>Bexley</a:t>
            </a:r>
            <a:r>
              <a:rPr sz="1800" dirty="0">
                <a:latin typeface="Consolas" panose="020B0609020204030204" pitchFamily="49" charset="0"/>
              </a:rPr>
              <a:t>"              
## [4] "Brent"                "Bromley"              "Camden"</a:t>
            </a:r>
          </a:p>
          <a:p>
            <a:pPr marL="1270000" indent="0">
              <a:buNone/>
            </a:pPr>
            <a:r>
              <a:rPr sz="1800" dirty="0" err="1">
                <a:latin typeface="Consolas" panose="020B0609020204030204" pitchFamily="49" charset="0"/>
              </a:rPr>
              <a:t>lnd</a:t>
            </a:r>
            <a:r>
              <a:rPr sz="1800" dirty="0" err="1">
                <a:solidFill>
                  <a:srgbClr val="666666"/>
                </a:solidFill>
                <a:latin typeface="Consolas" panose="020B0609020204030204" pitchFamily="49" charset="0"/>
              </a:rPr>
              <a:t>@</a:t>
            </a:r>
            <a:r>
              <a:rPr sz="1800" dirty="0" err="1">
                <a:latin typeface="Consolas" panose="020B0609020204030204" pitchFamily="49" charset="0"/>
              </a:rPr>
              <a:t>data</a:t>
            </a:r>
            <a:r>
              <a:rPr sz="1800" dirty="0">
                <a:latin typeface="Consolas" panose="020B0609020204030204" pitchFamily="49" charset="0"/>
              </a:rPr>
              <a:t> &lt;-</a:t>
            </a:r>
            <a:r>
              <a:rPr sz="1800" dirty="0">
                <a:solidFill>
                  <a:srgbClr val="4070A0"/>
                </a:solidFill>
                <a:latin typeface="Consolas" panose="020B0609020204030204" pitchFamily="49" charset="0"/>
              </a:rPr>
              <a:t> </a:t>
            </a:r>
            <a:r>
              <a:rPr sz="1800" b="1" dirty="0">
                <a:solidFill>
                  <a:srgbClr val="99FF99"/>
                </a:solidFill>
                <a:latin typeface="Consolas" panose="020B0609020204030204" pitchFamily="49" charset="0"/>
              </a:rPr>
              <a:t>left_join</a:t>
            </a:r>
            <a:r>
              <a:rPr sz="1800" dirty="0">
                <a:latin typeface="Consolas" panose="020B0609020204030204" pitchFamily="49" charset="0"/>
              </a:rPr>
              <a:t>(</a:t>
            </a:r>
            <a:r>
              <a:rPr sz="1800" dirty="0" err="1">
                <a:latin typeface="Consolas" panose="020B0609020204030204" pitchFamily="49" charset="0"/>
              </a:rPr>
              <a:t>lnd</a:t>
            </a:r>
            <a:r>
              <a:rPr sz="1800" dirty="0" err="1">
                <a:solidFill>
                  <a:srgbClr val="666666"/>
                </a:solidFill>
                <a:latin typeface="Consolas" panose="020B0609020204030204" pitchFamily="49" charset="0"/>
              </a:rPr>
              <a:t>@</a:t>
            </a:r>
            <a:r>
              <a:rPr sz="1800" dirty="0" err="1">
                <a:latin typeface="Consolas" panose="020B0609020204030204" pitchFamily="49" charset="0"/>
              </a:rPr>
              <a:t>data</a:t>
            </a:r>
            <a:r>
              <a:rPr sz="1800" dirty="0">
                <a:latin typeface="Consolas" panose="020B0609020204030204" pitchFamily="49" charset="0"/>
              </a:rPr>
              <a:t>, </a:t>
            </a:r>
            <a:r>
              <a:rPr sz="1800" dirty="0" err="1">
                <a:latin typeface="Consolas" panose="020B0609020204030204" pitchFamily="49" charset="0"/>
              </a:rPr>
              <a:t>crime_ag</a:t>
            </a:r>
            <a:r>
              <a:rPr sz="1800" dirty="0">
                <a:latin typeface="Consolas" panose="020B0609020204030204" pitchFamily="49" charset="0"/>
              </a:rPr>
              <a:t>, </a:t>
            </a:r>
            <a:r>
              <a:rPr sz="1800" dirty="0">
                <a:solidFill>
                  <a:srgbClr val="FF0000"/>
                </a:solidFill>
                <a:latin typeface="Consolas" panose="020B0609020204030204" pitchFamily="49" charset="0"/>
              </a:rPr>
              <a:t>by =</a:t>
            </a:r>
            <a:r>
              <a:rPr sz="1800" dirty="0">
                <a:latin typeface="Consolas" panose="020B0609020204030204" pitchFamily="49" charset="0"/>
              </a:rPr>
              <a:t> </a:t>
            </a:r>
            <a:r>
              <a:rPr sz="1800" b="1" dirty="0">
                <a:solidFill>
                  <a:srgbClr val="99FF99"/>
                </a:solidFill>
                <a:latin typeface="Consolas" panose="020B0609020204030204" pitchFamily="49" charset="0"/>
              </a:rPr>
              <a:t>c</a:t>
            </a:r>
            <a:r>
              <a:rPr sz="1800" dirty="0">
                <a:latin typeface="Consolas" panose="020B0609020204030204" pitchFamily="49" charset="0"/>
              </a:rPr>
              <a:t>(</a:t>
            </a:r>
            <a:r>
              <a:rPr sz="1800" dirty="0">
                <a:solidFill>
                  <a:srgbClr val="61D6FF"/>
                </a:solidFill>
                <a:latin typeface="Consolas" panose="020B0609020204030204" pitchFamily="49" charset="0"/>
              </a:rPr>
              <a:t>'name' </a:t>
            </a:r>
            <a:r>
              <a:rPr sz="1800" dirty="0">
                <a:latin typeface="Consolas" panose="020B0609020204030204" pitchFamily="49" charset="0"/>
              </a:rPr>
              <a:t>=</a:t>
            </a:r>
            <a:r>
              <a:rPr sz="1800" dirty="0">
                <a:solidFill>
                  <a:srgbClr val="4070A0"/>
                </a:solidFill>
                <a:latin typeface="Consolas" panose="020B0609020204030204" pitchFamily="49" charset="0"/>
              </a:rPr>
              <a:t> </a:t>
            </a:r>
            <a:r>
              <a:rPr sz="1800" dirty="0">
                <a:solidFill>
                  <a:srgbClr val="61D6FF"/>
                </a:solidFill>
                <a:latin typeface="Consolas" panose="020B0609020204030204" pitchFamily="49" charset="0"/>
              </a:rPr>
              <a:t>'Borough'</a:t>
            </a:r>
            <a:r>
              <a:rPr sz="1800" dirty="0">
                <a:latin typeface="Consolas" panose="020B0609020204030204" pitchFamily="49" charset="0"/>
              </a:rPr>
              <a:t>)) </a:t>
            </a:r>
          </a:p>
          <a:p>
            <a:pPr marL="1270000" indent="0">
              <a:buNone/>
            </a:pPr>
            <a:r>
              <a:rPr sz="1800" dirty="0">
                <a:latin typeface="Consolas" panose="020B0609020204030204" pitchFamily="49" charset="0"/>
              </a:rPr>
              <a:t>## Warning: Column `name`/`Borough` joining factor and character vector,
## coercing into character vector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5F7C52-4255-47C8-8862-389626624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Explore the New Dataset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dirty="0"/>
              <a:t>Take a look at the new </a:t>
            </a:r>
            <a:r>
              <a:rPr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lnd@data </a:t>
            </a:r>
            <a:r>
              <a:rPr dirty="0"/>
              <a:t>object.</a:t>
            </a:r>
          </a:p>
          <a:p>
            <a:pPr lvl="1"/>
            <a:r>
              <a:rPr dirty="0"/>
              <a:t>You should see new variables added, meaning the attribute join was successful</a:t>
            </a:r>
          </a:p>
          <a:p>
            <a:pPr lvl="1"/>
            <a:r>
              <a:rPr dirty="0"/>
              <a:t>You can now plot the rate of theft crimes in London by borough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8E6E91-1D3A-404B-94BD-4A476FB40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Plot a Basic Map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4378859" cy="4525963"/>
          </a:xfrm>
        </p:spPr>
        <p:txBody>
          <a:bodyPr/>
          <a:lstStyle/>
          <a:p>
            <a:pPr marL="0" indent="0">
              <a:buNone/>
            </a:pPr>
            <a:r>
              <a:rPr sz="1800" b="1" dirty="0">
                <a:solidFill>
                  <a:srgbClr val="99FF99"/>
                </a:solidFill>
                <a:latin typeface="Courier"/>
              </a:rPr>
              <a:t>library</a:t>
            </a:r>
            <a:r>
              <a:rPr sz="1800" dirty="0">
                <a:latin typeface="Courier"/>
              </a:rPr>
              <a:t>(tmap) </a:t>
            </a:r>
            <a:r>
              <a:rPr sz="1800" i="1" dirty="0">
                <a:solidFill>
                  <a:srgbClr val="99CC00"/>
                </a:solidFill>
                <a:latin typeface="Courier"/>
              </a:rPr>
              <a:t># load tmap package (see Section IV) </a:t>
            </a:r>
            <a:br>
              <a:rPr dirty="0">
                <a:solidFill>
                  <a:srgbClr val="99CC00"/>
                </a:solidFill>
              </a:rPr>
            </a:br>
            <a:r>
              <a:rPr sz="1800" b="1" dirty="0" err="1">
                <a:solidFill>
                  <a:srgbClr val="99FF99"/>
                </a:solidFill>
                <a:latin typeface="Courier"/>
              </a:rPr>
              <a:t>qtm</a:t>
            </a:r>
            <a:r>
              <a:rPr sz="1800" dirty="0">
                <a:latin typeface="Courier"/>
              </a:rPr>
              <a:t>(</a:t>
            </a:r>
            <a:r>
              <a:rPr sz="1800" dirty="0" err="1">
                <a:latin typeface="Courier"/>
              </a:rPr>
              <a:t>lnd</a:t>
            </a:r>
            <a:r>
              <a:rPr sz="1800" dirty="0">
                <a:latin typeface="Courier"/>
              </a:rPr>
              <a:t>, </a:t>
            </a:r>
            <a:r>
              <a:rPr sz="1800" dirty="0">
                <a:solidFill>
                  <a:srgbClr val="61D6FF"/>
                </a:solidFill>
                <a:latin typeface="Courier"/>
              </a:rPr>
              <a:t>"</a:t>
            </a:r>
            <a:r>
              <a:rPr sz="1800" dirty="0" err="1">
                <a:solidFill>
                  <a:srgbClr val="61D6FF"/>
                </a:solidFill>
                <a:latin typeface="Courier"/>
              </a:rPr>
              <a:t>CrimeCount</a:t>
            </a:r>
            <a:r>
              <a:rPr sz="1800" dirty="0">
                <a:solidFill>
                  <a:srgbClr val="61D6FF"/>
                </a:solidFill>
                <a:latin typeface="Courier"/>
              </a:rPr>
              <a:t>"</a:t>
            </a:r>
            <a:r>
              <a:rPr sz="1800" dirty="0">
                <a:latin typeface="Courier"/>
              </a:rPr>
              <a:t>) </a:t>
            </a:r>
            <a:r>
              <a:rPr sz="1800" i="1" dirty="0">
                <a:solidFill>
                  <a:srgbClr val="99CC00"/>
                </a:solidFill>
                <a:latin typeface="Courier"/>
              </a:rPr>
              <a:t># plot the basic map</a:t>
            </a:r>
            <a:endParaRPr lang="en-US" sz="1800" i="1" dirty="0">
              <a:solidFill>
                <a:srgbClr val="99CC00"/>
              </a:solidFill>
              <a:latin typeface="Courier"/>
            </a:endParaRPr>
          </a:p>
          <a:p>
            <a:pPr marL="0" indent="0">
              <a:buNone/>
            </a:pPr>
            <a:r>
              <a:rPr sz="1800" i="1" dirty="0">
                <a:solidFill>
                  <a:srgbClr val="60A0B0"/>
                </a:solidFill>
                <a:latin typeface="Courier"/>
              </a:rPr>
              <a:t> </a:t>
            </a:r>
          </a:p>
        </p:txBody>
      </p:sp>
      <p:pic>
        <p:nvPicPr>
          <p:cNvPr id="6" name="Content Placeholder 4" descr="spatial_mapping_render_final_files/figure-pptx/unnamed-chunk-40-1.png">
            <a:extLst>
              <a:ext uri="{FF2B5EF4-FFF2-40B4-BE49-F238E27FC236}">
                <a16:creationId xmlns:a16="http://schemas.microsoft.com/office/drawing/2014/main" id="{60566E6F-8C64-401A-8998-91806E873C2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 bwMode="auto">
          <a:xfrm>
            <a:off x="4793454" y="1521687"/>
            <a:ext cx="6788946" cy="4525963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6F5984-5FA1-43DE-AE61-8EAC01D7D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Plot an Enhanced Map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61963" indent="0">
              <a:buNone/>
            </a:pPr>
            <a:r>
              <a:rPr sz="1800" b="1" dirty="0">
                <a:solidFill>
                  <a:srgbClr val="99FF99"/>
                </a:solidFill>
                <a:latin typeface="Consolas" panose="020B0609020204030204" pitchFamily="49" charset="0"/>
              </a:rPr>
              <a:t>library</a:t>
            </a:r>
            <a:r>
              <a:rPr sz="1800" dirty="0">
                <a:latin typeface="Consolas" panose="020B0609020204030204" pitchFamily="49" charset="0"/>
              </a:rPr>
              <a:t>(tmap) </a:t>
            </a:r>
            <a:br>
              <a:rPr dirty="0">
                <a:latin typeface="Consolas" panose="020B0609020204030204" pitchFamily="49" charset="0"/>
              </a:rPr>
            </a:br>
            <a:r>
              <a:rPr sz="1800" b="1" dirty="0">
                <a:solidFill>
                  <a:srgbClr val="99FF99"/>
                </a:solidFill>
                <a:latin typeface="Consolas" panose="020B0609020204030204" pitchFamily="49" charset="0"/>
              </a:rPr>
              <a:t>library</a:t>
            </a:r>
            <a:r>
              <a:rPr sz="1800" dirty="0">
                <a:latin typeface="Consolas" panose="020B0609020204030204" pitchFamily="49" charset="0"/>
              </a:rPr>
              <a:t>(</a:t>
            </a:r>
            <a:r>
              <a:rPr sz="1800" dirty="0" err="1">
                <a:latin typeface="Consolas" panose="020B0609020204030204" pitchFamily="49" charset="0"/>
              </a:rPr>
              <a:t>tmaptools</a:t>
            </a:r>
            <a:r>
              <a:rPr sz="1800" dirty="0">
                <a:latin typeface="Consolas" panose="020B0609020204030204" pitchFamily="49" charset="0"/>
              </a:rPr>
              <a:t>)</a:t>
            </a:r>
            <a:br>
              <a:rPr dirty="0">
                <a:latin typeface="Consolas" panose="020B0609020204030204" pitchFamily="49" charset="0"/>
              </a:rPr>
            </a:br>
            <a:r>
              <a:rPr sz="1800" dirty="0" err="1">
                <a:latin typeface="Consolas" panose="020B0609020204030204" pitchFamily="49" charset="0"/>
              </a:rPr>
              <a:t>lnd_wgs</a:t>
            </a:r>
            <a:r>
              <a:rPr sz="1800" dirty="0">
                <a:latin typeface="Consolas" panose="020B0609020204030204" pitchFamily="49" charset="0"/>
              </a:rPr>
              <a:t> =</a:t>
            </a:r>
            <a:r>
              <a:rPr sz="1800" dirty="0">
                <a:solidFill>
                  <a:srgbClr val="4070A0"/>
                </a:solidFill>
                <a:latin typeface="Consolas" panose="020B0609020204030204" pitchFamily="49" charset="0"/>
              </a:rPr>
              <a:t> </a:t>
            </a:r>
            <a:r>
              <a:rPr sz="1800" b="1" dirty="0" err="1">
                <a:solidFill>
                  <a:srgbClr val="99FF99"/>
                </a:solidFill>
                <a:latin typeface="Consolas" panose="020B0609020204030204" pitchFamily="49" charset="0"/>
              </a:rPr>
              <a:t>spTransform</a:t>
            </a:r>
            <a:r>
              <a:rPr sz="1800" dirty="0">
                <a:latin typeface="Consolas" panose="020B0609020204030204" pitchFamily="49" charset="0"/>
              </a:rPr>
              <a:t>(</a:t>
            </a:r>
            <a:r>
              <a:rPr sz="1800" dirty="0" err="1">
                <a:latin typeface="Consolas" panose="020B0609020204030204" pitchFamily="49" charset="0"/>
              </a:rPr>
              <a:t>lnd</a:t>
            </a:r>
            <a:r>
              <a:rPr sz="1800" dirty="0">
                <a:latin typeface="Consolas" panose="020B0609020204030204" pitchFamily="49" charset="0"/>
              </a:rPr>
              <a:t>, </a:t>
            </a:r>
            <a:r>
              <a:rPr sz="1800" b="1" dirty="0">
                <a:solidFill>
                  <a:srgbClr val="99FF99"/>
                </a:solidFill>
                <a:latin typeface="Consolas" panose="020B0609020204030204" pitchFamily="49" charset="0"/>
              </a:rPr>
              <a:t>CRS</a:t>
            </a:r>
            <a:r>
              <a:rPr sz="1800" dirty="0">
                <a:latin typeface="Consolas" panose="020B0609020204030204" pitchFamily="49" charset="0"/>
              </a:rPr>
              <a:t>(</a:t>
            </a:r>
            <a:r>
              <a:rPr sz="1800" dirty="0">
                <a:solidFill>
                  <a:srgbClr val="61D6FF"/>
                </a:solidFill>
                <a:latin typeface="Consolas" panose="020B0609020204030204" pitchFamily="49" charset="0"/>
              </a:rPr>
              <a:t>"+</a:t>
            </a:r>
            <a:r>
              <a:rPr sz="1800" dirty="0" err="1">
                <a:solidFill>
                  <a:srgbClr val="61D6FF"/>
                </a:solidFill>
                <a:latin typeface="Consolas" panose="020B0609020204030204" pitchFamily="49" charset="0"/>
              </a:rPr>
              <a:t>init</a:t>
            </a:r>
            <a:r>
              <a:rPr sz="1800" dirty="0">
                <a:solidFill>
                  <a:srgbClr val="61D6FF"/>
                </a:solidFill>
                <a:latin typeface="Consolas" panose="020B0609020204030204" pitchFamily="49" charset="0"/>
              </a:rPr>
              <a:t>=epsg:4326"</a:t>
            </a:r>
            <a:r>
              <a:rPr sz="1800" dirty="0">
                <a:latin typeface="Consolas" panose="020B0609020204030204" pitchFamily="49" charset="0"/>
              </a:rPr>
              <a:t>))</a:t>
            </a:r>
            <a:br>
              <a:rPr dirty="0">
                <a:latin typeface="Consolas" panose="020B0609020204030204" pitchFamily="49" charset="0"/>
              </a:rPr>
            </a:br>
            <a:r>
              <a:rPr sz="1800" dirty="0" err="1">
                <a:latin typeface="Consolas" panose="020B0609020204030204" pitchFamily="49" charset="0"/>
              </a:rPr>
              <a:t>osm_tiles</a:t>
            </a:r>
            <a:r>
              <a:rPr sz="1800" dirty="0">
                <a:latin typeface="Consolas" panose="020B0609020204030204" pitchFamily="49" charset="0"/>
              </a:rPr>
              <a:t> =</a:t>
            </a:r>
            <a:r>
              <a:rPr sz="1800" dirty="0">
                <a:solidFill>
                  <a:srgbClr val="4070A0"/>
                </a:solidFill>
                <a:latin typeface="Consolas" panose="020B0609020204030204" pitchFamily="49" charset="0"/>
              </a:rPr>
              <a:t> </a:t>
            </a:r>
            <a:r>
              <a:rPr sz="1800" b="1" dirty="0" err="1">
                <a:solidFill>
                  <a:srgbClr val="99FF99"/>
                </a:solidFill>
                <a:latin typeface="Consolas" panose="020B0609020204030204" pitchFamily="49" charset="0"/>
              </a:rPr>
              <a:t>read_osm</a:t>
            </a:r>
            <a:r>
              <a:rPr sz="1800" dirty="0">
                <a:latin typeface="Consolas" panose="020B0609020204030204" pitchFamily="49" charset="0"/>
              </a:rPr>
              <a:t>(</a:t>
            </a:r>
            <a:r>
              <a:rPr sz="1800" b="1" dirty="0" err="1">
                <a:solidFill>
                  <a:srgbClr val="99FF99"/>
                </a:solidFill>
                <a:latin typeface="Consolas" panose="020B0609020204030204" pitchFamily="49" charset="0"/>
              </a:rPr>
              <a:t>bbox</a:t>
            </a:r>
            <a:r>
              <a:rPr sz="1800" dirty="0">
                <a:latin typeface="Consolas" panose="020B0609020204030204" pitchFamily="49" charset="0"/>
              </a:rPr>
              <a:t>(</a:t>
            </a:r>
            <a:r>
              <a:rPr sz="1800" dirty="0" err="1">
                <a:latin typeface="Consolas" panose="020B0609020204030204" pitchFamily="49" charset="0"/>
              </a:rPr>
              <a:t>lnd_wgs</a:t>
            </a:r>
            <a:r>
              <a:rPr sz="1800" dirty="0">
                <a:latin typeface="Consolas" panose="020B0609020204030204" pitchFamily="49" charset="0"/>
              </a:rPr>
              <a:t>))</a:t>
            </a:r>
          </a:p>
          <a:p>
            <a:pPr marL="461963" indent="0">
              <a:buNone/>
            </a:pPr>
            <a:r>
              <a:rPr sz="1800" dirty="0">
                <a:latin typeface="Consolas" panose="020B0609020204030204" pitchFamily="49" charset="0"/>
              </a:rPr>
              <a:t>## Warning: Current projection unknown. Long </a:t>
            </a:r>
            <a:r>
              <a:rPr sz="1800" dirty="0" err="1">
                <a:latin typeface="Consolas" panose="020B0609020204030204" pitchFamily="49" charset="0"/>
              </a:rPr>
              <a:t>lat</a:t>
            </a:r>
            <a:r>
              <a:rPr sz="1800" dirty="0">
                <a:latin typeface="Consolas" panose="020B0609020204030204" pitchFamily="49" charset="0"/>
              </a:rPr>
              <a:t> coordinates (wgs84) assumed.</a:t>
            </a:r>
          </a:p>
          <a:p>
            <a:pPr marL="461963" indent="0">
              <a:buNone/>
            </a:pPr>
            <a:r>
              <a:rPr sz="1800" dirty="0" err="1">
                <a:latin typeface="Consolas" panose="020B0609020204030204" pitchFamily="49" charset="0"/>
              </a:rPr>
              <a:t>lnd_wgs</a:t>
            </a:r>
            <a:r>
              <a:rPr sz="1800" dirty="0" err="1">
                <a:solidFill>
                  <a:srgbClr val="666666"/>
                </a:solidFill>
                <a:latin typeface="Consolas" panose="020B0609020204030204" pitchFamily="49" charset="0"/>
              </a:rPr>
              <a:t>$</a:t>
            </a:r>
            <a:r>
              <a:rPr sz="1800" dirty="0" err="1">
                <a:latin typeface="Consolas" panose="020B0609020204030204" pitchFamily="49" charset="0"/>
              </a:rPr>
              <a:t>Thefts</a:t>
            </a:r>
            <a:r>
              <a:rPr sz="1800" dirty="0">
                <a:latin typeface="Consolas" panose="020B0609020204030204" pitchFamily="49" charset="0"/>
              </a:rPr>
              <a:t> &lt;-</a:t>
            </a:r>
            <a:r>
              <a:rPr sz="1800" dirty="0">
                <a:solidFill>
                  <a:srgbClr val="4070A0"/>
                </a:solidFill>
                <a:latin typeface="Consolas" panose="020B0609020204030204" pitchFamily="49" charset="0"/>
              </a:rPr>
              <a:t> </a:t>
            </a:r>
            <a:r>
              <a:rPr sz="1800" dirty="0" err="1">
                <a:latin typeface="Consolas" panose="020B0609020204030204" pitchFamily="49" charset="0"/>
              </a:rPr>
              <a:t>lnd</a:t>
            </a:r>
            <a:r>
              <a:rPr sz="1800" b="1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$</a:t>
            </a:r>
            <a:r>
              <a:rPr sz="1800" dirty="0" err="1">
                <a:latin typeface="Consolas" panose="020B0609020204030204" pitchFamily="49" charset="0"/>
              </a:rPr>
              <a:t>CrimeCount</a:t>
            </a:r>
            <a:r>
              <a:rPr sz="1800" dirty="0">
                <a:latin typeface="Consolas" panose="020B0609020204030204" pitchFamily="49" charset="0"/>
              </a:rPr>
              <a:t> </a:t>
            </a:r>
            <a:r>
              <a:rPr sz="1800" b="1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/</a:t>
            </a:r>
            <a:r>
              <a:rPr sz="1800" dirty="0">
                <a:solidFill>
                  <a:srgbClr val="4070A0"/>
                </a:solidFill>
                <a:latin typeface="Consolas" panose="020B0609020204030204" pitchFamily="49" charset="0"/>
              </a:rPr>
              <a:t> </a:t>
            </a:r>
            <a:r>
              <a:rPr sz="1800" b="1" dirty="0">
                <a:solidFill>
                  <a:srgbClr val="62DBD8"/>
                </a:solidFill>
                <a:latin typeface="Consolas" panose="020B0609020204030204" pitchFamily="49" charset="0"/>
              </a:rPr>
              <a:t>10000 </a:t>
            </a:r>
            <a:br>
              <a:rPr dirty="0">
                <a:latin typeface="Consolas" panose="020B0609020204030204" pitchFamily="49" charset="0"/>
              </a:rPr>
            </a:br>
            <a:r>
              <a:rPr sz="1800" b="1" dirty="0" err="1">
                <a:solidFill>
                  <a:srgbClr val="99FF99"/>
                </a:solidFill>
                <a:latin typeface="Consolas" panose="020B0609020204030204" pitchFamily="49" charset="0"/>
              </a:rPr>
              <a:t>tm_shape</a:t>
            </a:r>
            <a:r>
              <a:rPr sz="1800" dirty="0">
                <a:latin typeface="Consolas" panose="020B0609020204030204" pitchFamily="49" charset="0"/>
              </a:rPr>
              <a:t>(</a:t>
            </a:r>
            <a:r>
              <a:rPr sz="1800" dirty="0" err="1">
                <a:latin typeface="Consolas" panose="020B0609020204030204" pitchFamily="49" charset="0"/>
              </a:rPr>
              <a:t>osm_tiles</a:t>
            </a:r>
            <a:r>
              <a:rPr sz="1800" dirty="0">
                <a:latin typeface="Consolas" panose="020B0609020204030204" pitchFamily="49" charset="0"/>
              </a:rPr>
              <a:t>) </a:t>
            </a:r>
            <a:r>
              <a:rPr sz="1800" b="1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+</a:t>
            </a:r>
            <a:br>
              <a:rPr dirty="0">
                <a:latin typeface="Consolas" panose="020B0609020204030204" pitchFamily="49" charset="0"/>
              </a:rPr>
            </a:br>
            <a:r>
              <a:rPr sz="1800" dirty="0">
                <a:solidFill>
                  <a:srgbClr val="4070A0"/>
                </a:solidFill>
                <a:latin typeface="Consolas" panose="020B0609020204030204" pitchFamily="49" charset="0"/>
              </a:rPr>
              <a:t>  </a:t>
            </a:r>
            <a:r>
              <a:rPr sz="1800" b="1" dirty="0" err="1">
                <a:solidFill>
                  <a:srgbClr val="99FF99"/>
                </a:solidFill>
                <a:latin typeface="Consolas" panose="020B0609020204030204" pitchFamily="49" charset="0"/>
              </a:rPr>
              <a:t>tm_raster</a:t>
            </a:r>
            <a:r>
              <a:rPr sz="1800" dirty="0">
                <a:latin typeface="Consolas" panose="020B0609020204030204" pitchFamily="49" charset="0"/>
              </a:rPr>
              <a:t>() </a:t>
            </a:r>
            <a:r>
              <a:rPr sz="1800" b="1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+</a:t>
            </a:r>
            <a:br>
              <a:rPr dirty="0">
                <a:latin typeface="Consolas" panose="020B0609020204030204" pitchFamily="49" charset="0"/>
              </a:rPr>
            </a:br>
            <a:r>
              <a:rPr sz="1800" dirty="0">
                <a:solidFill>
                  <a:srgbClr val="4070A0"/>
                </a:solidFill>
                <a:latin typeface="Consolas" panose="020B0609020204030204" pitchFamily="49" charset="0"/>
              </a:rPr>
              <a:t>  </a:t>
            </a:r>
            <a:r>
              <a:rPr sz="1800" b="1" dirty="0" err="1">
                <a:solidFill>
                  <a:srgbClr val="99FF99"/>
                </a:solidFill>
                <a:latin typeface="Consolas" panose="020B0609020204030204" pitchFamily="49" charset="0"/>
              </a:rPr>
              <a:t>tm_shape</a:t>
            </a:r>
            <a:r>
              <a:rPr sz="1800" dirty="0">
                <a:latin typeface="Consolas" panose="020B0609020204030204" pitchFamily="49" charset="0"/>
              </a:rPr>
              <a:t>(</a:t>
            </a:r>
            <a:r>
              <a:rPr sz="1800" dirty="0" err="1">
                <a:latin typeface="Consolas" panose="020B0609020204030204" pitchFamily="49" charset="0"/>
              </a:rPr>
              <a:t>lnd_wgs</a:t>
            </a:r>
            <a:r>
              <a:rPr sz="1800" dirty="0">
                <a:latin typeface="Consolas" panose="020B0609020204030204" pitchFamily="49" charset="0"/>
              </a:rPr>
              <a:t>) </a:t>
            </a:r>
            <a:r>
              <a:rPr sz="1800" b="1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+</a:t>
            </a:r>
            <a:br>
              <a:rPr dirty="0">
                <a:latin typeface="Consolas" panose="020B0609020204030204" pitchFamily="49" charset="0"/>
              </a:rPr>
            </a:br>
            <a:r>
              <a:rPr sz="1800" dirty="0">
                <a:solidFill>
                  <a:srgbClr val="4070A0"/>
                </a:solidFill>
                <a:latin typeface="Consolas" panose="020B0609020204030204" pitchFamily="49" charset="0"/>
              </a:rPr>
              <a:t>  </a:t>
            </a:r>
            <a:r>
              <a:rPr sz="1800" b="1" dirty="0" err="1">
                <a:solidFill>
                  <a:srgbClr val="99FF99"/>
                </a:solidFill>
                <a:latin typeface="Consolas" panose="020B0609020204030204" pitchFamily="49" charset="0"/>
              </a:rPr>
              <a:t>tm_fill</a:t>
            </a:r>
            <a:r>
              <a:rPr sz="1800" dirty="0">
                <a:latin typeface="Consolas" panose="020B0609020204030204" pitchFamily="49" charset="0"/>
              </a:rPr>
              <a:t>(</a:t>
            </a:r>
            <a:r>
              <a:rPr sz="1800" dirty="0">
                <a:solidFill>
                  <a:srgbClr val="61D6FF"/>
                </a:solidFill>
                <a:latin typeface="Consolas" panose="020B0609020204030204" pitchFamily="49" charset="0"/>
              </a:rPr>
              <a:t>"Thefts"</a:t>
            </a:r>
            <a:r>
              <a:rPr sz="1800" dirty="0">
                <a:latin typeface="Consolas" panose="020B0609020204030204" pitchFamily="49" charset="0"/>
              </a:rPr>
              <a:t>, </a:t>
            </a:r>
            <a:r>
              <a:rPr sz="1800" dirty="0" err="1">
                <a:solidFill>
                  <a:srgbClr val="FF0000"/>
                </a:solidFill>
                <a:latin typeface="Consolas" panose="020B0609020204030204" pitchFamily="49" charset="0"/>
              </a:rPr>
              <a:t>fill.title</a:t>
            </a:r>
            <a:r>
              <a:rPr sz="1800" dirty="0">
                <a:solidFill>
                  <a:srgbClr val="FF0000"/>
                </a:solidFill>
                <a:latin typeface="Consolas" panose="020B0609020204030204" pitchFamily="49" charset="0"/>
              </a:rPr>
              <a:t> = </a:t>
            </a:r>
            <a:r>
              <a:rPr sz="1800" dirty="0">
                <a:solidFill>
                  <a:srgbClr val="61D6FF"/>
                </a:solidFill>
                <a:latin typeface="Consolas" panose="020B0609020204030204" pitchFamily="49" charset="0"/>
              </a:rPr>
              <a:t>"Thefts\n(10000)"</a:t>
            </a:r>
            <a:r>
              <a:rPr sz="1800" dirty="0">
                <a:latin typeface="Consolas" panose="020B0609020204030204" pitchFamily="49" charset="0"/>
              </a:rPr>
              <a:t>, </a:t>
            </a:r>
            <a:r>
              <a:rPr sz="1800" dirty="0">
                <a:solidFill>
                  <a:srgbClr val="FF0000"/>
                </a:solidFill>
                <a:latin typeface="Consolas" panose="020B0609020204030204" pitchFamily="49" charset="0"/>
              </a:rPr>
              <a:t>scale = </a:t>
            </a:r>
            <a:r>
              <a:rPr sz="1800" b="1" dirty="0">
                <a:solidFill>
                  <a:srgbClr val="62DBD8"/>
                </a:solidFill>
                <a:latin typeface="Consolas" panose="020B0609020204030204" pitchFamily="49" charset="0"/>
              </a:rPr>
              <a:t>0.8</a:t>
            </a:r>
            <a:r>
              <a:rPr sz="1800" dirty="0">
                <a:latin typeface="Consolas" panose="020B0609020204030204" pitchFamily="49" charset="0"/>
              </a:rPr>
              <a:t>, </a:t>
            </a:r>
            <a:r>
              <a:rPr sz="1800" dirty="0">
                <a:solidFill>
                  <a:srgbClr val="FF0000"/>
                </a:solidFill>
                <a:latin typeface="Consolas" panose="020B0609020204030204" pitchFamily="49" charset="0"/>
              </a:rPr>
              <a:t>alpha =</a:t>
            </a:r>
            <a:r>
              <a:rPr sz="1800" dirty="0">
                <a:latin typeface="Consolas" panose="020B0609020204030204" pitchFamily="49" charset="0"/>
              </a:rPr>
              <a:t> </a:t>
            </a:r>
            <a:r>
              <a:rPr sz="1800" b="1" dirty="0">
                <a:solidFill>
                  <a:srgbClr val="62DBD8"/>
                </a:solidFill>
                <a:latin typeface="Consolas" panose="020B0609020204030204" pitchFamily="49" charset="0"/>
              </a:rPr>
              <a:t>0.5</a:t>
            </a:r>
            <a:r>
              <a:rPr sz="1800" dirty="0">
                <a:latin typeface="Consolas" panose="020B0609020204030204" pitchFamily="49" charset="0"/>
              </a:rPr>
              <a:t>)</a:t>
            </a:r>
            <a:r>
              <a:rPr sz="1800" b="1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+</a:t>
            </a:r>
            <a:br>
              <a:rPr dirty="0">
                <a:latin typeface="Consolas" panose="020B0609020204030204" pitchFamily="49" charset="0"/>
              </a:rPr>
            </a:br>
            <a:r>
              <a:rPr sz="1800" dirty="0">
                <a:solidFill>
                  <a:srgbClr val="4070A0"/>
                </a:solidFill>
                <a:latin typeface="Consolas" panose="020B0609020204030204" pitchFamily="49" charset="0"/>
              </a:rPr>
              <a:t>  </a:t>
            </a:r>
            <a:r>
              <a:rPr sz="1800" b="1" dirty="0" err="1">
                <a:solidFill>
                  <a:srgbClr val="99FF99"/>
                </a:solidFill>
                <a:latin typeface="Consolas" panose="020B0609020204030204" pitchFamily="49" charset="0"/>
              </a:rPr>
              <a:t>tm_layout</a:t>
            </a:r>
            <a:r>
              <a:rPr sz="1800" dirty="0">
                <a:latin typeface="Consolas" panose="020B0609020204030204" pitchFamily="49" charset="0"/>
              </a:rPr>
              <a:t>(</a:t>
            </a:r>
            <a:r>
              <a:rPr sz="1800" dirty="0" err="1">
                <a:solidFill>
                  <a:srgbClr val="FF0000"/>
                </a:solidFill>
                <a:latin typeface="Consolas" panose="020B0609020204030204" pitchFamily="49" charset="0"/>
              </a:rPr>
              <a:t>legend.position</a:t>
            </a:r>
            <a:r>
              <a:rPr sz="1800" dirty="0">
                <a:solidFill>
                  <a:srgbClr val="FF0000"/>
                </a:solidFill>
                <a:latin typeface="Consolas" panose="020B0609020204030204" pitchFamily="49" charset="0"/>
              </a:rPr>
              <a:t> = </a:t>
            </a:r>
            <a:r>
              <a:rPr sz="1800" b="1" dirty="0">
                <a:solidFill>
                  <a:srgbClr val="99FF99"/>
                </a:solidFill>
                <a:latin typeface="Consolas" panose="020B0609020204030204" pitchFamily="49" charset="0"/>
              </a:rPr>
              <a:t>c</a:t>
            </a:r>
            <a:r>
              <a:rPr sz="1800" dirty="0">
                <a:latin typeface="Consolas" panose="020B0609020204030204" pitchFamily="49" charset="0"/>
              </a:rPr>
              <a:t>(</a:t>
            </a:r>
            <a:r>
              <a:rPr sz="1800" b="1" dirty="0">
                <a:solidFill>
                  <a:srgbClr val="62DBD8"/>
                </a:solidFill>
                <a:latin typeface="Consolas" panose="020B0609020204030204" pitchFamily="49" charset="0"/>
              </a:rPr>
              <a:t>0.89</a:t>
            </a:r>
            <a:r>
              <a:rPr sz="1800" dirty="0">
                <a:latin typeface="Consolas" panose="020B0609020204030204" pitchFamily="49" charset="0"/>
              </a:rPr>
              <a:t>,</a:t>
            </a:r>
            <a:r>
              <a:rPr sz="1800" b="1" dirty="0">
                <a:solidFill>
                  <a:srgbClr val="62DBD8"/>
                </a:solidFill>
                <a:latin typeface="Consolas" panose="020B0609020204030204" pitchFamily="49" charset="0"/>
              </a:rPr>
              <a:t>0.02</a:t>
            </a:r>
            <a:r>
              <a:rPr sz="1800" dirty="0">
                <a:latin typeface="Consolas" panose="020B0609020204030204" pitchFamily="49" charset="0"/>
              </a:rPr>
              <a:t>))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1988355-10F1-4341-B824-E557DCE31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Tmap Plot of London</a:t>
            </a:r>
          </a:p>
        </p:txBody>
      </p:sp>
      <p:pic>
        <p:nvPicPr>
          <p:cNvPr id="5" name="Content Placeholder 4" descr="spatial_mapping_render_final_files/figure-pptx/unnamed-chunk-41-1.png">
            <a:extLst>
              <a:ext uri="{FF2B5EF4-FFF2-40B4-BE49-F238E27FC236}">
                <a16:creationId xmlns:a16="http://schemas.microsoft.com/office/drawing/2014/main" id="{4AF7415C-2C68-4351-829C-B1C6279E3A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2303859" y="1336675"/>
            <a:ext cx="7598569" cy="5065713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EC851-9B12-47C9-A9FD-4823B3D2A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Clipping and Spatial Joins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dirty="0"/>
              <a:t>In addition to joining by attribute (e.g. Borough name), it is also possible to do spatial joins in R.</a:t>
            </a:r>
          </a:p>
          <a:p>
            <a:pPr lvl="1"/>
            <a:r>
              <a:rPr dirty="0"/>
              <a:t>We use transport infrastructure points as the spatial data to join, with the aim of finding out about how many are found in each London borough.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4B28D1-0A7F-483C-857E-2DD60C8D6D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Create New Stations Object Using a Shapefile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1270000" indent="0">
              <a:buNone/>
            </a:pPr>
            <a:r>
              <a:rPr sz="1800" b="1" dirty="0">
                <a:solidFill>
                  <a:srgbClr val="99FF99"/>
                </a:solidFill>
                <a:latin typeface="Courier"/>
              </a:rPr>
              <a:t>library</a:t>
            </a:r>
            <a:r>
              <a:rPr sz="1800" dirty="0">
                <a:latin typeface="Courier"/>
              </a:rPr>
              <a:t>(</a:t>
            </a:r>
            <a:r>
              <a:rPr sz="1800" dirty="0" err="1">
                <a:latin typeface="Courier"/>
              </a:rPr>
              <a:t>rgdal</a:t>
            </a:r>
            <a:r>
              <a:rPr sz="1800" dirty="0">
                <a:latin typeface="Courier"/>
              </a:rPr>
              <a:t>) </a:t>
            </a:r>
            <a:br>
              <a:rPr dirty="0"/>
            </a:br>
            <a:r>
              <a:rPr sz="1800" b="1" dirty="0">
                <a:solidFill>
                  <a:srgbClr val="99FF99"/>
                </a:solidFill>
                <a:latin typeface="Courier"/>
              </a:rPr>
              <a:t>library</a:t>
            </a:r>
            <a:r>
              <a:rPr sz="1800" dirty="0">
                <a:latin typeface="Courier"/>
              </a:rPr>
              <a:t>(sf)</a:t>
            </a:r>
          </a:p>
          <a:p>
            <a:pPr marL="1270000" indent="0">
              <a:buNone/>
            </a:pPr>
            <a:r>
              <a:rPr sz="1800" dirty="0">
                <a:latin typeface="Courier"/>
              </a:rPr>
              <a:t>## Linking to GEOS 3.6.1, GDAL 2.2.3, proj.4 4.9.3</a:t>
            </a:r>
          </a:p>
          <a:p>
            <a:pPr marL="1270000" indent="0">
              <a:buNone/>
            </a:pPr>
            <a:r>
              <a:rPr sz="1800" dirty="0">
                <a:latin typeface="Courier"/>
              </a:rPr>
              <a:t>stations &lt;-</a:t>
            </a:r>
            <a:r>
              <a:rPr sz="1800" dirty="0">
                <a:solidFill>
                  <a:srgbClr val="4070A0"/>
                </a:solidFill>
                <a:latin typeface="Courier"/>
              </a:rPr>
              <a:t> </a:t>
            </a:r>
            <a:r>
              <a:rPr sz="1800" b="1" dirty="0">
                <a:solidFill>
                  <a:srgbClr val="99FF99"/>
                </a:solidFill>
                <a:latin typeface="Courier"/>
              </a:rPr>
              <a:t>readOGR</a:t>
            </a:r>
            <a:r>
              <a:rPr sz="1800" dirty="0">
                <a:latin typeface="Courier"/>
              </a:rPr>
              <a:t>(</a:t>
            </a:r>
            <a:r>
              <a:rPr sz="1800" dirty="0" err="1">
                <a:solidFill>
                  <a:srgbClr val="FF0000"/>
                </a:solidFill>
                <a:latin typeface="Courier"/>
              </a:rPr>
              <a:t>dsn</a:t>
            </a:r>
            <a:r>
              <a:rPr sz="1800" dirty="0">
                <a:solidFill>
                  <a:srgbClr val="FF0000"/>
                </a:solidFill>
                <a:latin typeface="Courier"/>
              </a:rPr>
              <a:t> =</a:t>
            </a:r>
            <a:r>
              <a:rPr sz="1800" dirty="0">
                <a:latin typeface="Courier"/>
              </a:rPr>
              <a:t> </a:t>
            </a:r>
            <a:r>
              <a:rPr sz="1800" dirty="0" err="1">
                <a:latin typeface="Courier"/>
              </a:rPr>
              <a:t>mydir</a:t>
            </a:r>
            <a:r>
              <a:rPr sz="1800" dirty="0">
                <a:latin typeface="Courier"/>
              </a:rPr>
              <a:t>, </a:t>
            </a:r>
            <a:r>
              <a:rPr sz="1800" dirty="0">
                <a:solidFill>
                  <a:srgbClr val="FF0000"/>
                </a:solidFill>
                <a:latin typeface="Courier"/>
              </a:rPr>
              <a:t>layer =</a:t>
            </a:r>
            <a:r>
              <a:rPr sz="1800" dirty="0">
                <a:latin typeface="Courier"/>
              </a:rPr>
              <a:t> </a:t>
            </a:r>
            <a:r>
              <a:rPr sz="1800" dirty="0">
                <a:solidFill>
                  <a:srgbClr val="61D6FF"/>
                </a:solidFill>
                <a:latin typeface="Courier"/>
              </a:rPr>
              <a:t>"</a:t>
            </a:r>
            <a:r>
              <a:rPr sz="1800" dirty="0" err="1">
                <a:solidFill>
                  <a:srgbClr val="61D6FF"/>
                </a:solidFill>
                <a:latin typeface="Courier"/>
              </a:rPr>
              <a:t>lnd-stns</a:t>
            </a:r>
            <a:r>
              <a:rPr sz="1800" dirty="0">
                <a:solidFill>
                  <a:srgbClr val="61D6FF"/>
                </a:solidFill>
                <a:latin typeface="Courier"/>
              </a:rPr>
              <a:t>"</a:t>
            </a:r>
            <a:r>
              <a:rPr sz="1800" dirty="0">
                <a:latin typeface="Courier"/>
              </a:rPr>
              <a:t>) </a:t>
            </a:r>
          </a:p>
          <a:p>
            <a:pPr marL="1270000" indent="0">
              <a:buNone/>
            </a:pPr>
            <a:r>
              <a:rPr sz="1800" b="1" dirty="0">
                <a:solidFill>
                  <a:srgbClr val="99FF99"/>
                </a:solidFill>
                <a:latin typeface="Courier"/>
              </a:rPr>
              <a:t>proj4string</a:t>
            </a:r>
            <a:r>
              <a:rPr sz="1800" dirty="0">
                <a:latin typeface="Courier"/>
              </a:rPr>
              <a:t>(stations) </a:t>
            </a:r>
            <a:r>
              <a:rPr sz="1800" i="1" dirty="0">
                <a:solidFill>
                  <a:srgbClr val="99CC00"/>
                </a:solidFill>
                <a:latin typeface="Courier"/>
              </a:rPr>
              <a:t># this is the full geographical detail. </a:t>
            </a:r>
          </a:p>
          <a:p>
            <a:pPr marL="1270000" indent="0">
              <a:buNone/>
            </a:pPr>
            <a:r>
              <a:rPr sz="1800" dirty="0">
                <a:latin typeface="Courier"/>
              </a:rPr>
              <a:t>## [1] "+</a:t>
            </a:r>
            <a:r>
              <a:rPr sz="1800" dirty="0" err="1">
                <a:latin typeface="Courier"/>
              </a:rPr>
              <a:t>proj</a:t>
            </a:r>
            <a:r>
              <a:rPr sz="1800" dirty="0">
                <a:latin typeface="Courier"/>
              </a:rPr>
              <a:t>=</a:t>
            </a:r>
            <a:r>
              <a:rPr sz="1800" dirty="0" err="1">
                <a:latin typeface="Courier"/>
              </a:rPr>
              <a:t>longlat</a:t>
            </a:r>
            <a:r>
              <a:rPr sz="1800" dirty="0">
                <a:latin typeface="Courier"/>
              </a:rPr>
              <a:t> +datum=WGS84 +</a:t>
            </a:r>
            <a:r>
              <a:rPr sz="1800" dirty="0" err="1">
                <a:latin typeface="Courier"/>
              </a:rPr>
              <a:t>no_defs</a:t>
            </a:r>
            <a:r>
              <a:rPr sz="1800" dirty="0">
                <a:latin typeface="Courier"/>
              </a:rPr>
              <a:t> +</a:t>
            </a:r>
            <a:r>
              <a:rPr sz="1800" dirty="0" err="1">
                <a:latin typeface="Courier"/>
              </a:rPr>
              <a:t>ellps</a:t>
            </a:r>
            <a:r>
              <a:rPr sz="1800" dirty="0">
                <a:latin typeface="Courier"/>
              </a:rPr>
              <a:t>=WGS84 +towgs84=0,0,0"</a:t>
            </a:r>
          </a:p>
          <a:p>
            <a:pPr marL="1270000" indent="0">
              <a:buNone/>
            </a:pPr>
            <a:r>
              <a:rPr sz="1800" b="1" dirty="0">
                <a:solidFill>
                  <a:srgbClr val="99FF99"/>
                </a:solidFill>
                <a:latin typeface="Courier"/>
              </a:rPr>
              <a:t>proj4string</a:t>
            </a:r>
            <a:r>
              <a:rPr sz="1800" dirty="0">
                <a:latin typeface="Courier"/>
              </a:rPr>
              <a:t>(</a:t>
            </a:r>
            <a:r>
              <a:rPr sz="1800" dirty="0" err="1">
                <a:latin typeface="Courier"/>
              </a:rPr>
              <a:t>lnd</a:t>
            </a:r>
            <a:r>
              <a:rPr sz="1800" dirty="0">
                <a:latin typeface="Courier"/>
              </a:rPr>
              <a:t>) </a:t>
            </a:r>
            <a:r>
              <a:rPr sz="1800" i="1" dirty="0">
                <a:solidFill>
                  <a:srgbClr val="99CC00"/>
                </a:solidFill>
                <a:latin typeface="Courier"/>
              </a:rPr>
              <a:t># what's the coordinate reference system (CRS)</a:t>
            </a:r>
          </a:p>
          <a:p>
            <a:pPr marL="1270000" indent="0">
              <a:buNone/>
            </a:pPr>
            <a:r>
              <a:rPr sz="1800" dirty="0">
                <a:latin typeface="Courier"/>
              </a:rPr>
              <a:t>## [1] "+</a:t>
            </a:r>
            <a:r>
              <a:rPr sz="1800" dirty="0" err="1">
                <a:latin typeface="Courier"/>
              </a:rPr>
              <a:t>proj</a:t>
            </a:r>
            <a:r>
              <a:rPr sz="1800" dirty="0">
                <a:latin typeface="Courier"/>
              </a:rPr>
              <a:t>=</a:t>
            </a:r>
            <a:r>
              <a:rPr sz="1800" dirty="0" err="1">
                <a:latin typeface="Courier"/>
              </a:rPr>
              <a:t>tmerc</a:t>
            </a:r>
            <a:r>
              <a:rPr sz="1800" dirty="0">
                <a:latin typeface="Courier"/>
              </a:rPr>
              <a:t> +lat_0=49 +lon_0=-2 +k=0.9996012717 +x_0=400000 +y_0=-100000 +</a:t>
            </a:r>
            <a:r>
              <a:rPr sz="1800" dirty="0" err="1">
                <a:latin typeface="Courier"/>
              </a:rPr>
              <a:t>ellps</a:t>
            </a:r>
            <a:r>
              <a:rPr sz="1800" dirty="0">
                <a:latin typeface="Courier"/>
              </a:rPr>
              <a:t>=airy +units=m +</a:t>
            </a:r>
            <a:r>
              <a:rPr sz="1800" dirty="0" err="1">
                <a:latin typeface="Courier"/>
              </a:rPr>
              <a:t>no_defs</a:t>
            </a:r>
            <a:r>
              <a:rPr sz="1800" dirty="0">
                <a:latin typeface="Courier"/>
              </a:rPr>
              <a:t>"</a:t>
            </a:r>
          </a:p>
          <a:p>
            <a:pPr marL="1270000" indent="0">
              <a:buNone/>
            </a:pPr>
            <a:r>
              <a:rPr sz="1800" b="1" dirty="0" err="1">
                <a:solidFill>
                  <a:srgbClr val="99FF99"/>
                </a:solidFill>
                <a:latin typeface="Courier"/>
              </a:rPr>
              <a:t>bbox</a:t>
            </a:r>
            <a:r>
              <a:rPr sz="1800" dirty="0">
                <a:latin typeface="Courier"/>
              </a:rPr>
              <a:t>(stations) </a:t>
            </a:r>
            <a:r>
              <a:rPr sz="1800" i="1" dirty="0">
                <a:solidFill>
                  <a:srgbClr val="99CC00"/>
                </a:solidFill>
                <a:latin typeface="Courier"/>
              </a:rPr>
              <a:t># the extent, 'bounding box' of stations </a:t>
            </a:r>
          </a:p>
          <a:p>
            <a:pPr marL="1270000" indent="0">
              <a:buNone/>
            </a:pPr>
            <a:r>
              <a:rPr sz="1800" dirty="0">
                <a:latin typeface="Courier"/>
              </a:rPr>
              <a:t>##                 min        max
## coords.x1 -1.199066  0.9358515
## coords.x2 50.984598 51.9398978</a:t>
            </a:r>
          </a:p>
          <a:p>
            <a:pPr marL="1270000" indent="0">
              <a:buNone/>
            </a:pPr>
            <a:r>
              <a:rPr sz="1800" b="1" dirty="0" err="1">
                <a:solidFill>
                  <a:srgbClr val="99FF99"/>
                </a:solidFill>
                <a:latin typeface="Courier"/>
              </a:rPr>
              <a:t>bbox</a:t>
            </a:r>
            <a:r>
              <a:rPr sz="1800" dirty="0">
                <a:latin typeface="Courier"/>
              </a:rPr>
              <a:t>(</a:t>
            </a:r>
            <a:r>
              <a:rPr sz="1800" dirty="0" err="1">
                <a:latin typeface="Courier"/>
              </a:rPr>
              <a:t>lnd</a:t>
            </a:r>
            <a:r>
              <a:rPr sz="1800" dirty="0">
                <a:latin typeface="Courier"/>
              </a:rPr>
              <a:t>) </a:t>
            </a:r>
            <a:r>
              <a:rPr sz="1800" i="1" dirty="0">
                <a:solidFill>
                  <a:srgbClr val="99CC00"/>
                </a:solidFill>
                <a:latin typeface="Courier"/>
              </a:rPr>
              <a:t># return the bounding box of the </a:t>
            </a:r>
            <a:r>
              <a:rPr sz="1800" i="1" dirty="0" err="1">
                <a:solidFill>
                  <a:srgbClr val="99CC00"/>
                </a:solidFill>
                <a:latin typeface="Courier"/>
              </a:rPr>
              <a:t>lnd</a:t>
            </a:r>
            <a:r>
              <a:rPr sz="1800" i="1" dirty="0">
                <a:solidFill>
                  <a:srgbClr val="99CC00"/>
                </a:solidFill>
                <a:latin typeface="Courier"/>
              </a:rPr>
              <a:t> object </a:t>
            </a:r>
          </a:p>
          <a:p>
            <a:pPr marL="1270000" indent="0">
              <a:buNone/>
            </a:pPr>
            <a:r>
              <a:rPr sz="1800" dirty="0">
                <a:latin typeface="Courier"/>
              </a:rPr>
              <a:t>##        min      max
## x 503571.2 561941.1
## y 155850.8 200932.5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DB770-7681-4E85-B44E-39EA2F2A8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proj4string() Function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dirty="0"/>
              <a:t>This function shows that the Coordinate Reference System (CRS) of stations </a:t>
            </a:r>
            <a:r>
              <a:rPr dirty="0" err="1"/>
              <a:t>difiers</a:t>
            </a:r>
            <a:r>
              <a:rPr dirty="0"/>
              <a:t> from that of our </a:t>
            </a:r>
            <a:r>
              <a:rPr dirty="0" err="1"/>
              <a:t>lnd</a:t>
            </a:r>
            <a:r>
              <a:rPr dirty="0"/>
              <a:t> object.</a:t>
            </a:r>
          </a:p>
          <a:p>
            <a:pPr lvl="1"/>
            <a:r>
              <a:rPr dirty="0"/>
              <a:t>OSGB 1936 (or </a:t>
            </a:r>
            <a:r>
              <a:rPr dirty="0" err="1"/>
              <a:t>EPSG</a:t>
            </a:r>
            <a:r>
              <a:rPr dirty="0"/>
              <a:t> 27700) is the </a:t>
            </a:r>
            <a:r>
              <a:rPr dirty="0" err="1"/>
              <a:t>oficial</a:t>
            </a:r>
            <a:r>
              <a:rPr dirty="0"/>
              <a:t> CRS for the UK, so we will convert the ‘stations’ object to this: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1DBB9C-716E-4BF2-A195-5EF909B39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Create Reprojected Stations Object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4816" y="1728608"/>
            <a:ext cx="4695731" cy="4335464"/>
          </a:xfrm>
        </p:spPr>
        <p:txBody>
          <a:bodyPr/>
          <a:lstStyle/>
          <a:p>
            <a:pPr marL="0" indent="0">
              <a:buNone/>
            </a:pPr>
            <a:r>
              <a:rPr sz="1800" dirty="0">
                <a:solidFill>
                  <a:schemeClr val="bg1"/>
                </a:solidFill>
                <a:latin typeface="Consolas" panose="020B0609020204030204" pitchFamily="49" charset="0"/>
              </a:rPr>
              <a:t>stations</a:t>
            </a:r>
            <a:r>
              <a:rPr sz="1800" dirty="0">
                <a:latin typeface="Consolas" panose="020B0609020204030204" pitchFamily="49" charset="0"/>
              </a:rPr>
              <a:t> &lt;-</a:t>
            </a:r>
            <a:r>
              <a:rPr sz="1800" dirty="0">
                <a:solidFill>
                  <a:srgbClr val="4070A0"/>
                </a:solidFill>
                <a:latin typeface="Consolas" panose="020B0609020204030204" pitchFamily="49" charset="0"/>
              </a:rPr>
              <a:t> </a:t>
            </a:r>
            <a:r>
              <a:rPr sz="1800" b="1" dirty="0" err="1">
                <a:solidFill>
                  <a:srgbClr val="99FF99"/>
                </a:solidFill>
                <a:latin typeface="Consolas" panose="020B0609020204030204" pitchFamily="49" charset="0"/>
              </a:rPr>
              <a:t>spTransform</a:t>
            </a:r>
            <a:r>
              <a:rPr sz="1800" dirty="0">
                <a:latin typeface="Consolas" panose="020B0609020204030204" pitchFamily="49" charset="0"/>
              </a:rPr>
              <a:t>(</a:t>
            </a:r>
            <a:r>
              <a:rPr sz="1800" dirty="0">
                <a:solidFill>
                  <a:schemeClr val="bg1"/>
                </a:solidFill>
                <a:latin typeface="Consolas" panose="020B0609020204030204" pitchFamily="49" charset="0"/>
              </a:rPr>
              <a:t>stations</a:t>
            </a:r>
            <a:r>
              <a:rPr sz="1800" dirty="0">
                <a:latin typeface="Consolas" panose="020B0609020204030204" pitchFamily="49" charset="0"/>
              </a:rPr>
              <a:t>, </a:t>
            </a:r>
            <a:r>
              <a:rPr sz="1800" dirty="0" err="1">
                <a:solidFill>
                  <a:srgbClr val="FF0000"/>
                </a:solidFill>
                <a:latin typeface="Consolas" panose="020B0609020204030204" pitchFamily="49" charset="0"/>
              </a:rPr>
              <a:t>CRSobj</a:t>
            </a:r>
            <a:r>
              <a:rPr sz="1800" dirty="0">
                <a:solidFill>
                  <a:srgbClr val="FF0000"/>
                </a:solidFill>
                <a:latin typeface="Consolas" panose="020B0609020204030204" pitchFamily="49" charset="0"/>
              </a:rPr>
              <a:t> = </a:t>
            </a:r>
            <a:r>
              <a:rPr sz="1800" b="1" dirty="0">
                <a:solidFill>
                  <a:srgbClr val="99FF99"/>
                </a:solidFill>
                <a:latin typeface="Consolas" panose="020B0609020204030204" pitchFamily="49" charset="0"/>
              </a:rPr>
              <a:t>CRS</a:t>
            </a:r>
            <a:r>
              <a:rPr sz="1800" dirty="0">
                <a:latin typeface="Consolas" panose="020B0609020204030204" pitchFamily="49" charset="0"/>
              </a:rPr>
              <a:t>(</a:t>
            </a:r>
            <a:r>
              <a:rPr sz="1800" b="1" dirty="0">
                <a:solidFill>
                  <a:srgbClr val="99FF99"/>
                </a:solidFill>
                <a:latin typeface="Consolas" panose="020B0609020204030204" pitchFamily="49" charset="0"/>
              </a:rPr>
              <a:t>proj4string</a:t>
            </a:r>
            <a:r>
              <a:rPr sz="1800" dirty="0">
                <a:latin typeface="Consolas" panose="020B0609020204030204" pitchFamily="49" charset="0"/>
              </a:rPr>
              <a:t>(</a:t>
            </a:r>
            <a:r>
              <a:rPr sz="1800" dirty="0" err="1">
                <a:solidFill>
                  <a:schemeClr val="bg1"/>
                </a:solidFill>
                <a:latin typeface="Consolas" panose="020B0609020204030204" pitchFamily="49" charset="0"/>
              </a:rPr>
              <a:t>lnd</a:t>
            </a:r>
            <a:r>
              <a:rPr sz="1800" dirty="0">
                <a:latin typeface="Consolas" panose="020B0609020204030204" pitchFamily="49" charset="0"/>
              </a:rPr>
              <a:t>))) </a:t>
            </a:r>
            <a:br>
              <a:rPr dirty="0">
                <a:latin typeface="Consolas" panose="020B0609020204030204" pitchFamily="49" charset="0"/>
              </a:rPr>
            </a:br>
            <a:r>
              <a:rPr sz="1800" b="1" dirty="0">
                <a:solidFill>
                  <a:srgbClr val="99FF99"/>
                </a:solidFill>
                <a:latin typeface="Consolas" panose="020B0609020204030204" pitchFamily="49" charset="0"/>
              </a:rPr>
              <a:t>plot</a:t>
            </a:r>
            <a:r>
              <a:rPr sz="1800" dirty="0">
                <a:latin typeface="Consolas" panose="020B0609020204030204" pitchFamily="49" charset="0"/>
              </a:rPr>
              <a:t>(</a:t>
            </a:r>
            <a:r>
              <a:rPr sz="1800" dirty="0" err="1">
                <a:latin typeface="Consolas" panose="020B0609020204030204" pitchFamily="49" charset="0"/>
              </a:rPr>
              <a:t>lnd</a:t>
            </a:r>
            <a:r>
              <a:rPr sz="1800" dirty="0">
                <a:latin typeface="Consolas" panose="020B0609020204030204" pitchFamily="49" charset="0"/>
              </a:rPr>
              <a:t>) </a:t>
            </a:r>
            <a:r>
              <a:rPr sz="1800" i="1" dirty="0">
                <a:solidFill>
                  <a:srgbClr val="99CC00"/>
                </a:solidFill>
                <a:latin typeface="Consolas" panose="020B0609020204030204" pitchFamily="49" charset="0"/>
              </a:rPr>
              <a:t># plot London </a:t>
            </a:r>
            <a:br>
              <a:rPr dirty="0">
                <a:latin typeface="Consolas" panose="020B0609020204030204" pitchFamily="49" charset="0"/>
              </a:rPr>
            </a:br>
            <a:r>
              <a:rPr sz="1800" b="1" dirty="0">
                <a:solidFill>
                  <a:srgbClr val="99FF99"/>
                </a:solidFill>
                <a:latin typeface="Consolas" panose="020B0609020204030204" pitchFamily="49" charset="0"/>
              </a:rPr>
              <a:t>points</a:t>
            </a:r>
            <a:r>
              <a:rPr sz="1800" dirty="0">
                <a:latin typeface="Consolas" panose="020B0609020204030204" pitchFamily="49" charset="0"/>
              </a:rPr>
              <a:t>(stations) </a:t>
            </a:r>
            <a:r>
              <a:rPr sz="1800" i="1" dirty="0">
                <a:solidFill>
                  <a:srgbClr val="99CC00"/>
                </a:solidFill>
                <a:latin typeface="Consolas" panose="020B0609020204030204" pitchFamily="49" charset="0"/>
              </a:rPr>
              <a:t># overlay the station points</a:t>
            </a:r>
          </a:p>
        </p:txBody>
      </p:sp>
      <p:pic>
        <p:nvPicPr>
          <p:cNvPr id="5" name="Content Placeholder 4" descr="spatial_mapping_render_final_files/figure-pptx/unnamed-chunk-43-1.png">
            <a:extLst>
              <a:ext uri="{FF2B5EF4-FFF2-40B4-BE49-F238E27FC236}">
                <a16:creationId xmlns:a16="http://schemas.microsoft.com/office/drawing/2014/main" id="{14819952-6FFE-42FD-9354-CE432B1F2CC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 bwMode="auto">
          <a:xfrm>
            <a:off x="5280547" y="1551865"/>
            <a:ext cx="6301853" cy="4201235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F4C0F6-8E09-4DC1-8D81-B859FEE14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err="1"/>
              <a:t>Commenst</a:t>
            </a:r>
            <a:r>
              <a:rPr lang="en-US" b="1" dirty="0"/>
              <a:t> on Stations Objects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dirty="0"/>
              <a:t>Note the stations points now overlay the boroughs but that the spatial extent of stations is greater than that of </a:t>
            </a:r>
            <a:r>
              <a:rPr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lnd</a:t>
            </a:r>
            <a:r>
              <a:rPr dirty="0"/>
              <a:t>.</a:t>
            </a:r>
          </a:p>
          <a:p>
            <a:pPr lvl="1"/>
            <a:r>
              <a:rPr dirty="0"/>
              <a:t>To clip the stations so that only those falling within London boroughs are retained we can use </a:t>
            </a:r>
            <a:r>
              <a:rPr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sp</a:t>
            </a:r>
            <a:r>
              <a:rPr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::over</a:t>
            </a:r>
            <a:r>
              <a:rPr dirty="0"/>
              <a:t>, or simply the square bracket notation for subsetting tabular data</a:t>
            </a:r>
          </a:p>
          <a:p>
            <a:pPr lvl="1"/>
            <a:r>
              <a:rPr dirty="0"/>
              <a:t>Enter </a:t>
            </a:r>
            <a:r>
              <a:rPr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?</a:t>
            </a:r>
            <a:r>
              <a:rPr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gIntersects</a:t>
            </a:r>
            <a:r>
              <a:rPr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dirty="0"/>
              <a:t>to find out another way to do this</a:t>
            </a:r>
          </a:p>
          <a:p>
            <a:pPr marL="1270000" indent="0">
              <a:buNone/>
            </a:pPr>
            <a:r>
              <a:rPr sz="2000" dirty="0">
                <a:latin typeface="Consolas" panose="020B0609020204030204" pitchFamily="49" charset="0"/>
              </a:rPr>
              <a:t>stations &lt;-</a:t>
            </a:r>
            <a:r>
              <a:rPr sz="2000" dirty="0">
                <a:solidFill>
                  <a:srgbClr val="4070A0"/>
                </a:solidFill>
                <a:latin typeface="Consolas" panose="020B0609020204030204" pitchFamily="49" charset="0"/>
              </a:rPr>
              <a:t> </a:t>
            </a:r>
            <a:r>
              <a:rPr sz="2000" dirty="0">
                <a:latin typeface="Consolas" panose="020B0609020204030204" pitchFamily="49" charset="0"/>
              </a:rPr>
              <a:t>stations[</a:t>
            </a:r>
            <a:r>
              <a:rPr sz="2000" dirty="0" err="1">
                <a:latin typeface="Consolas" panose="020B0609020204030204" pitchFamily="49" charset="0"/>
              </a:rPr>
              <a:t>lnd</a:t>
            </a:r>
            <a:r>
              <a:rPr sz="2000" dirty="0">
                <a:latin typeface="Consolas" panose="020B0609020204030204" pitchFamily="49" charset="0"/>
              </a:rPr>
              <a:t>, ] </a:t>
            </a:r>
            <a:br>
              <a:rPr sz="3200" dirty="0">
                <a:latin typeface="Consolas" panose="020B0609020204030204" pitchFamily="49" charset="0"/>
              </a:rPr>
            </a:br>
            <a:r>
              <a:rPr sz="2000" b="1" dirty="0">
                <a:solidFill>
                  <a:srgbClr val="99FF99"/>
                </a:solidFill>
                <a:latin typeface="Consolas" panose="020B0609020204030204" pitchFamily="49" charset="0"/>
              </a:rPr>
              <a:t>plot</a:t>
            </a:r>
            <a:r>
              <a:rPr sz="2000" dirty="0">
                <a:latin typeface="Consolas" panose="020B0609020204030204" pitchFamily="49" charset="0"/>
              </a:rPr>
              <a:t>(stations) </a:t>
            </a:r>
            <a:r>
              <a:rPr sz="2000" i="1" dirty="0">
                <a:solidFill>
                  <a:srgbClr val="99CC00"/>
                </a:solidFill>
                <a:latin typeface="Consolas" panose="020B0609020204030204" pitchFamily="49" charset="0"/>
              </a:rPr>
              <a:t># test the clip succeeded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7A790-93BC-4E1D-BA34-A64B14C48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Explore the Output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lvl="1">
              <a:buFont typeface="Arial" panose="020B0604020202020204" pitchFamily="34" charset="0"/>
              <a:buChar char="•"/>
            </a:pPr>
            <a:r>
              <a:rPr dirty="0"/>
              <a:t>Look at the output created (note the table format of the data and the column names).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dirty="0"/>
              <a:t>There are two important symbols at work in the above block of code: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dirty="0"/>
              <a:t>The </a:t>
            </a:r>
            <a:r>
              <a:rPr b="1" dirty="0">
                <a:solidFill>
                  <a:schemeClr val="bg1">
                    <a:lumMod val="85000"/>
                  </a:schemeClr>
                </a:solidFill>
              </a:rPr>
              <a:t>@</a:t>
            </a:r>
            <a:r>
              <a:rPr dirty="0"/>
              <a:t> symbol in the first line of code is used to refer to the data slot of the </a:t>
            </a:r>
            <a:r>
              <a:rPr dirty="0" err="1"/>
              <a:t>lnd</a:t>
            </a:r>
            <a:r>
              <a:rPr dirty="0"/>
              <a:t> object.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dirty="0"/>
              <a:t>The </a:t>
            </a:r>
            <a:r>
              <a:rPr b="1" dirty="0">
                <a:solidFill>
                  <a:schemeClr val="bg1">
                    <a:lumMod val="85000"/>
                  </a:schemeClr>
                </a:solidFill>
              </a:rPr>
              <a:t>$</a:t>
            </a:r>
            <a:r>
              <a:rPr dirty="0"/>
              <a:t> symbol refers to a column (a variable within the table) in the data slot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dirty="0"/>
              <a:t>The head function in the first line of the code above simply means “show the first few lines of data”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dirty="0"/>
              <a:t>The second line calculates finds the mean sports participation per 100 people for zones in London.</a:t>
            </a:r>
          </a:p>
          <a:p>
            <a:pPr marL="1270000" indent="0">
              <a:buNone/>
            </a:pPr>
            <a:r>
              <a:rPr sz="1900" b="1" dirty="0">
                <a:solidFill>
                  <a:srgbClr val="99FF99"/>
                </a:solidFill>
                <a:latin typeface="Consolas" panose="020B0609020204030204" pitchFamily="49" charset="0"/>
              </a:rPr>
              <a:t>head</a:t>
            </a:r>
            <a:r>
              <a:rPr sz="1900" dirty="0">
                <a:latin typeface="Consolas" panose="020B0609020204030204" pitchFamily="49" charset="0"/>
              </a:rPr>
              <a:t>(</a:t>
            </a:r>
            <a:r>
              <a:rPr sz="1900" dirty="0" err="1">
                <a:latin typeface="Consolas" panose="020B0609020204030204" pitchFamily="49" charset="0"/>
              </a:rPr>
              <a:t>lnd</a:t>
            </a:r>
            <a:r>
              <a:rPr sz="1900" dirty="0" err="1">
                <a:solidFill>
                  <a:srgbClr val="666666"/>
                </a:solidFill>
                <a:latin typeface="Consolas" panose="020B0609020204030204" pitchFamily="49" charset="0"/>
              </a:rPr>
              <a:t>@</a:t>
            </a:r>
            <a:r>
              <a:rPr sz="1900" dirty="0" err="1">
                <a:latin typeface="Consolas" panose="020B0609020204030204" pitchFamily="49" charset="0"/>
              </a:rPr>
              <a:t>data</a:t>
            </a:r>
            <a:r>
              <a:rPr sz="1900" dirty="0">
                <a:latin typeface="Consolas" panose="020B0609020204030204" pitchFamily="49" charset="0"/>
              </a:rPr>
              <a:t>, </a:t>
            </a:r>
            <a:r>
              <a:rPr sz="1900" dirty="0">
                <a:solidFill>
                  <a:srgbClr val="FF0000"/>
                </a:solidFill>
                <a:latin typeface="Consolas" panose="020B0609020204030204" pitchFamily="49" charset="0"/>
              </a:rPr>
              <a:t>n =</a:t>
            </a:r>
            <a:r>
              <a:rPr sz="1900" dirty="0">
                <a:latin typeface="Consolas" panose="020B0609020204030204" pitchFamily="49" charset="0"/>
              </a:rPr>
              <a:t> </a:t>
            </a:r>
            <a:r>
              <a:rPr sz="1900" b="1" dirty="0">
                <a:solidFill>
                  <a:srgbClr val="62DBD8"/>
                </a:solidFill>
                <a:latin typeface="Consolas" panose="020B0609020204030204" pitchFamily="49" charset="0"/>
              </a:rPr>
              <a:t>2</a:t>
            </a:r>
            <a:r>
              <a:rPr sz="1900" dirty="0">
                <a:latin typeface="Consolas" panose="020B0609020204030204" pitchFamily="49" charset="0"/>
              </a:rPr>
              <a:t>) </a:t>
            </a:r>
          </a:p>
          <a:p>
            <a:pPr marL="1270000" indent="0">
              <a:buNone/>
            </a:pPr>
            <a:r>
              <a:rPr sz="1900" dirty="0">
                <a:latin typeface="Consolas" panose="020B0609020204030204" pitchFamily="49" charset="0"/>
              </a:rPr>
              <a:t>##   </a:t>
            </a:r>
            <a:r>
              <a:rPr sz="1900" dirty="0" err="1">
                <a:latin typeface="Consolas" panose="020B0609020204030204" pitchFamily="49" charset="0"/>
              </a:rPr>
              <a:t>ons_label</a:t>
            </a:r>
            <a:r>
              <a:rPr sz="1900" dirty="0">
                <a:latin typeface="Consolas" panose="020B0609020204030204" pitchFamily="49" charset="0"/>
              </a:rPr>
              <a:t>                 name </a:t>
            </a:r>
            <a:r>
              <a:rPr sz="1900" dirty="0" err="1">
                <a:latin typeface="Consolas" panose="020B0609020204030204" pitchFamily="49" charset="0"/>
              </a:rPr>
              <a:t>Partic_Per</a:t>
            </a:r>
            <a:r>
              <a:rPr sz="1900" dirty="0">
                <a:latin typeface="Consolas" panose="020B0609020204030204" pitchFamily="49" charset="0"/>
              </a:rPr>
              <a:t> Pop_2001
## 0      00AF              Bromley       21.7   295535
## 1      00BD Richmond upon Thames       26.6   172330</a:t>
            </a:r>
          </a:p>
          <a:p>
            <a:pPr marL="1270000" indent="0">
              <a:buNone/>
            </a:pPr>
            <a:r>
              <a:rPr sz="1900" b="1" dirty="0">
                <a:solidFill>
                  <a:srgbClr val="99FF99"/>
                </a:solidFill>
                <a:latin typeface="Consolas" panose="020B0609020204030204" pitchFamily="49" charset="0"/>
              </a:rPr>
              <a:t>mean</a:t>
            </a:r>
            <a:r>
              <a:rPr sz="1900" dirty="0">
                <a:latin typeface="Consolas" panose="020B0609020204030204" pitchFamily="49" charset="0"/>
              </a:rPr>
              <a:t>(</a:t>
            </a:r>
            <a:r>
              <a:rPr sz="1900" dirty="0" err="1">
                <a:latin typeface="Consolas" panose="020B0609020204030204" pitchFamily="49" charset="0"/>
              </a:rPr>
              <a:t>lnd</a:t>
            </a:r>
            <a:r>
              <a:rPr sz="1900" dirty="0" err="1">
                <a:solidFill>
                  <a:srgbClr val="666666"/>
                </a:solidFill>
                <a:latin typeface="Consolas" panose="020B0609020204030204" pitchFamily="49" charset="0"/>
              </a:rPr>
              <a:t>$</a:t>
            </a:r>
            <a:r>
              <a:rPr sz="1900" dirty="0" err="1">
                <a:latin typeface="Consolas" panose="020B0609020204030204" pitchFamily="49" charset="0"/>
              </a:rPr>
              <a:t>Partic_Per</a:t>
            </a:r>
            <a:r>
              <a:rPr sz="1900" dirty="0">
                <a:latin typeface="Consolas" panose="020B0609020204030204" pitchFamily="49" charset="0"/>
              </a:rPr>
              <a:t>) </a:t>
            </a:r>
            <a:r>
              <a:rPr sz="1900" i="1" dirty="0">
                <a:solidFill>
                  <a:srgbClr val="61D6FF"/>
                </a:solidFill>
                <a:latin typeface="Consolas" panose="020B0609020204030204" pitchFamily="49" charset="0"/>
              </a:rPr>
              <a:t># short for mean(</a:t>
            </a:r>
            <a:r>
              <a:rPr sz="1900" i="1" dirty="0" err="1">
                <a:solidFill>
                  <a:srgbClr val="61D6FF"/>
                </a:solidFill>
                <a:latin typeface="Consolas" panose="020B0609020204030204" pitchFamily="49" charset="0"/>
              </a:rPr>
              <a:t>lnd@data$Partic_Per</a:t>
            </a:r>
            <a:r>
              <a:rPr sz="1900" i="1" dirty="0">
                <a:solidFill>
                  <a:srgbClr val="61D6FF"/>
                </a:solidFill>
                <a:latin typeface="Consolas" panose="020B0609020204030204" pitchFamily="49" charset="0"/>
              </a:rPr>
              <a:t>) </a:t>
            </a:r>
          </a:p>
          <a:p>
            <a:pPr marL="1270000" indent="0">
              <a:buNone/>
            </a:pPr>
            <a:r>
              <a:rPr sz="1900" dirty="0">
                <a:latin typeface="Consolas" panose="020B0609020204030204" pitchFamily="49" charset="0"/>
              </a:rPr>
              <a:t>## [1] 20.05455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7D6DA89-B3C2-4A92-AD69-447DD0243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Station Symbols</a:t>
            </a:r>
          </a:p>
        </p:txBody>
      </p:sp>
      <p:pic>
        <p:nvPicPr>
          <p:cNvPr id="9" name="Content Placeholder 4" descr="spatial_mapping_render_final_files/figure-pptx/unnamed-chunk-44-1.png">
            <a:extLst>
              <a:ext uri="{FF2B5EF4-FFF2-40B4-BE49-F238E27FC236}">
                <a16:creationId xmlns:a16="http://schemas.microsoft.com/office/drawing/2014/main" id="{A22A0C74-6317-4BCB-8DF6-F00D05AEDC7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tretch/>
        </p:blipFill>
        <p:spPr bwMode="auto">
          <a:xfrm>
            <a:off x="406400" y="2006336"/>
            <a:ext cx="5613400" cy="3742266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9D892CD-E269-45D7-963A-00D7107E35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7600" y="2190750"/>
            <a:ext cx="5384800" cy="393541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</a:rPr>
              <a:t>stations &lt;- stations[</a:t>
            </a:r>
            <a:r>
              <a:rPr lang="en-US" sz="2000" dirty="0" err="1">
                <a:latin typeface="Consolas" panose="020B0609020204030204" pitchFamily="49" charset="0"/>
              </a:rPr>
              <a:t>lnd</a:t>
            </a:r>
            <a:r>
              <a:rPr lang="en-US" sz="2000" dirty="0">
                <a:latin typeface="Consolas" panose="020B0609020204030204" pitchFamily="49" charset="0"/>
              </a:rPr>
              <a:t>, ] 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99FF99"/>
                </a:solidFill>
                <a:latin typeface="Consolas" panose="020B0609020204030204" pitchFamily="49" charset="0"/>
              </a:rPr>
              <a:t>plot</a:t>
            </a:r>
            <a:r>
              <a:rPr lang="en-US" sz="2000" dirty="0">
                <a:latin typeface="Consolas" panose="020B0609020204030204" pitchFamily="49" charset="0"/>
              </a:rPr>
              <a:t>(stations) 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99CC00"/>
                </a:solidFill>
                <a:latin typeface="Consolas" panose="020B0609020204030204" pitchFamily="49" charset="0"/>
              </a:rPr>
              <a:t># test the clip succeeded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6A9020-8E82-499D-8FAA-53EBAD7DDB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Comments on the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dirty="0"/>
              <a:t>The above line of code says: “output all </a:t>
            </a:r>
            <a:r>
              <a:rPr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stations</a:t>
            </a:r>
            <a:r>
              <a:rPr dirty="0"/>
              <a:t> within the </a:t>
            </a:r>
            <a:r>
              <a:rPr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lnd</a:t>
            </a:r>
            <a:r>
              <a:rPr dirty="0"/>
              <a:t> object bounds”, a concise way of clipping that is consistent with </a:t>
            </a:r>
            <a:r>
              <a:rPr dirty="0" err="1"/>
              <a:t>Rs</a:t>
            </a:r>
            <a:r>
              <a:rPr dirty="0"/>
              <a:t> syntax for non-spatial clipping.</a:t>
            </a:r>
          </a:p>
          <a:p>
            <a:pPr lvl="1"/>
            <a:r>
              <a:rPr dirty="0"/>
              <a:t>To prove it worked, only stations within the London boroughs appear in the plot.</a:t>
            </a:r>
          </a:p>
          <a:p>
            <a:pPr lvl="1"/>
            <a:r>
              <a:rPr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gIntersects</a:t>
            </a:r>
            <a:r>
              <a:rPr dirty="0"/>
              <a:t> can achieve the same result, but with more lines of code (see www.rpubs.com/RobinLovelace for more on this).</a:t>
            </a:r>
          </a:p>
          <a:p>
            <a:pPr lvl="1"/>
            <a:r>
              <a:rPr dirty="0"/>
              <a:t>It may seem confusing that two different functions can be used to generate the same result.</a:t>
            </a:r>
          </a:p>
          <a:p>
            <a:pPr lvl="1"/>
            <a:r>
              <a:rPr dirty="0"/>
              <a:t>However, this is a common issue in R; the question is finding the most appropriate solution.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D66C71-CD6F-42E6-82FA-CC396929A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Viewing the 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lvl="1"/>
            <a:r>
              <a:rPr dirty="0"/>
              <a:t>Typing </a:t>
            </a:r>
            <a:r>
              <a:rPr sz="1800" dirty="0">
                <a:latin typeface="Courier"/>
              </a:rPr>
              <a:t>summary(</a:t>
            </a:r>
            <a:r>
              <a:rPr sz="1800" dirty="0" err="1">
                <a:latin typeface="Courier"/>
              </a:rPr>
              <a:t>sel</a:t>
            </a:r>
            <a:r>
              <a:rPr sz="1800" dirty="0">
                <a:latin typeface="Courier"/>
              </a:rPr>
              <a:t>)</a:t>
            </a:r>
            <a:r>
              <a:rPr dirty="0"/>
              <a:t> should provide insight into how this worked: it is a data frame with 1801 NA values, representing zones outside of the London polygon.</a:t>
            </a:r>
          </a:p>
          <a:p>
            <a:pPr lvl="1"/>
            <a:r>
              <a:rPr dirty="0"/>
              <a:t>Note that the preceding two lines of code is equivalent to the single line of code, </a:t>
            </a:r>
            <a:r>
              <a:rPr sz="1800" dirty="0">
                <a:latin typeface="Courier"/>
              </a:rPr>
              <a:t>stations &lt;- stations[</a:t>
            </a:r>
            <a:r>
              <a:rPr sz="1800" dirty="0" err="1">
                <a:latin typeface="Courier"/>
              </a:rPr>
              <a:t>lnd</a:t>
            </a:r>
            <a:r>
              <a:rPr sz="1800" dirty="0">
                <a:latin typeface="Courier"/>
              </a:rPr>
              <a:t>, ]</a:t>
            </a:r>
            <a:r>
              <a:rPr dirty="0"/>
              <a:t>.</a:t>
            </a:r>
          </a:p>
          <a:p>
            <a:pPr lvl="1"/>
            <a:r>
              <a:rPr dirty="0"/>
              <a:t>The next section demonstrates spatial aggregation, a more advanced version of spatial subsetting.</a:t>
            </a:r>
          </a:p>
          <a:p>
            <a:pPr marL="1270000" indent="0">
              <a:buNone/>
            </a:pPr>
            <a:r>
              <a:rPr sz="1800" b="1" dirty="0">
                <a:solidFill>
                  <a:srgbClr val="99FF99"/>
                </a:solidFill>
                <a:latin typeface="Consolas" panose="020B0609020204030204" pitchFamily="49" charset="0"/>
              </a:rPr>
              <a:t>summary</a:t>
            </a:r>
            <a:r>
              <a:rPr sz="1800" dirty="0">
                <a:latin typeface="Consolas" panose="020B0609020204030204" pitchFamily="49" charset="0"/>
              </a:rPr>
              <a:t>(</a:t>
            </a:r>
            <a:r>
              <a:rPr sz="1800" dirty="0" err="1">
                <a:latin typeface="Consolas" panose="020B0609020204030204" pitchFamily="49" charset="0"/>
              </a:rPr>
              <a:t>sel</a:t>
            </a:r>
            <a:r>
              <a:rPr sz="1800" dirty="0">
                <a:latin typeface="Consolas" panose="020B0609020204030204" pitchFamily="49" charset="0"/>
              </a:rPr>
              <a:t>)</a:t>
            </a:r>
          </a:p>
          <a:p>
            <a:pPr marL="1270000" indent="0">
              <a:buNone/>
            </a:pPr>
            <a:r>
              <a:rPr sz="1800" dirty="0">
                <a:latin typeface="Consolas" panose="020B0609020204030204" pitchFamily="49" charset="0"/>
              </a:rPr>
              <a:t>## Object of class </a:t>
            </a:r>
            <a:r>
              <a:rPr sz="1800" dirty="0" err="1">
                <a:latin typeface="Consolas" panose="020B0609020204030204" pitchFamily="49" charset="0"/>
              </a:rPr>
              <a:t>SpatialPoints</a:t>
            </a:r>
            <a:r>
              <a:rPr sz="1800" dirty="0">
                <a:latin typeface="Consolas" panose="020B0609020204030204" pitchFamily="49" charset="0"/>
              </a:rPr>
              <a:t>
## Coordinates:
##                min      max
## coords.x1 523592.6 541466.2
## coords.x2 174026.6 189667.2
## Is projected: TRUE 
## proj4string :
## [+</a:t>
            </a:r>
            <a:r>
              <a:rPr sz="1800" dirty="0" err="1">
                <a:latin typeface="Consolas" panose="020B0609020204030204" pitchFamily="49" charset="0"/>
              </a:rPr>
              <a:t>proj</a:t>
            </a:r>
            <a:r>
              <a:rPr sz="1800" dirty="0">
                <a:latin typeface="Consolas" panose="020B0609020204030204" pitchFamily="49" charset="0"/>
              </a:rPr>
              <a:t>=</a:t>
            </a:r>
            <a:r>
              <a:rPr sz="1800" dirty="0" err="1">
                <a:latin typeface="Consolas" panose="020B0609020204030204" pitchFamily="49" charset="0"/>
              </a:rPr>
              <a:t>tmerc</a:t>
            </a:r>
            <a:r>
              <a:rPr sz="1800" dirty="0">
                <a:latin typeface="Consolas" panose="020B0609020204030204" pitchFamily="49" charset="0"/>
              </a:rPr>
              <a:t> +lat_0=49 +lon_0=-2 +k=0.9996012717 +x_0=400000
## +y_0=-100000 +</a:t>
            </a:r>
            <a:r>
              <a:rPr sz="1800" dirty="0" err="1">
                <a:latin typeface="Consolas" panose="020B0609020204030204" pitchFamily="49" charset="0"/>
              </a:rPr>
              <a:t>ellps</a:t>
            </a:r>
            <a:r>
              <a:rPr sz="1800" dirty="0">
                <a:latin typeface="Consolas" panose="020B0609020204030204" pitchFamily="49" charset="0"/>
              </a:rPr>
              <a:t>=airy +units=m +</a:t>
            </a:r>
            <a:r>
              <a:rPr sz="1800" dirty="0" err="1">
                <a:latin typeface="Consolas" panose="020B0609020204030204" pitchFamily="49" charset="0"/>
              </a:rPr>
              <a:t>no_defs</a:t>
            </a:r>
            <a:r>
              <a:rPr sz="1800" dirty="0">
                <a:latin typeface="Consolas" panose="020B0609020204030204" pitchFamily="49" charset="0"/>
              </a:rPr>
              <a:t>]
## Number of points: 14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141BA2-C3FF-4612-B0F5-01BBA6D5F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Spatial aggregation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dirty="0"/>
              <a:t>As with </a:t>
            </a:r>
            <a:r>
              <a:rPr dirty="0" err="1"/>
              <a:t>Rs</a:t>
            </a:r>
            <a:r>
              <a:rPr dirty="0"/>
              <a:t> very terse code for spatial subsetting, the base function </a:t>
            </a:r>
            <a:r>
              <a:rPr sz="1800" dirty="0">
                <a:latin typeface="Courier"/>
              </a:rPr>
              <a:t>aggregate</a:t>
            </a:r>
            <a:r>
              <a:rPr dirty="0"/>
              <a:t> (which provides summaries of variables based on some grouping variable) also behaves differently when the inputs are spatial objects.</a:t>
            </a:r>
          </a:p>
          <a:p>
            <a:pPr marL="1270000" indent="0">
              <a:buNone/>
            </a:pPr>
            <a:r>
              <a:rPr sz="1800" dirty="0" err="1">
                <a:latin typeface="Consolas" panose="020B0609020204030204" pitchFamily="49" charset="0"/>
              </a:rPr>
              <a:t>stations_agg</a:t>
            </a:r>
            <a:r>
              <a:rPr sz="1800" dirty="0">
                <a:latin typeface="Consolas" panose="020B0609020204030204" pitchFamily="49" charset="0"/>
              </a:rPr>
              <a:t> &lt;-</a:t>
            </a:r>
            <a:r>
              <a:rPr sz="1800" dirty="0">
                <a:solidFill>
                  <a:srgbClr val="4070A0"/>
                </a:solidFill>
                <a:latin typeface="Consolas" panose="020B0609020204030204" pitchFamily="49" charset="0"/>
              </a:rPr>
              <a:t> </a:t>
            </a:r>
            <a:r>
              <a:rPr sz="1800" b="1" dirty="0">
                <a:solidFill>
                  <a:srgbClr val="99FF99"/>
                </a:solidFill>
                <a:latin typeface="Consolas" panose="020B0609020204030204" pitchFamily="49" charset="0"/>
              </a:rPr>
              <a:t>aggregate</a:t>
            </a:r>
            <a:r>
              <a:rPr sz="1800" dirty="0">
                <a:latin typeface="Consolas" panose="020B0609020204030204" pitchFamily="49" charset="0"/>
              </a:rPr>
              <a:t>(</a:t>
            </a:r>
            <a:r>
              <a:rPr sz="1800" dirty="0">
                <a:solidFill>
                  <a:srgbClr val="FF0000"/>
                </a:solidFill>
                <a:latin typeface="Consolas" panose="020B0609020204030204" pitchFamily="49" charset="0"/>
              </a:rPr>
              <a:t>x =</a:t>
            </a:r>
            <a:r>
              <a:rPr sz="1800" dirty="0">
                <a:latin typeface="Consolas" panose="020B0609020204030204" pitchFamily="49" charset="0"/>
              </a:rPr>
              <a:t> stations[</a:t>
            </a:r>
            <a:r>
              <a:rPr sz="1800" dirty="0">
                <a:solidFill>
                  <a:srgbClr val="61D6FF"/>
                </a:solidFill>
                <a:latin typeface="Consolas" panose="020B0609020204030204" pitchFamily="49" charset="0"/>
              </a:rPr>
              <a:t>"CODE"</a:t>
            </a:r>
            <a:r>
              <a:rPr sz="1800" dirty="0">
                <a:latin typeface="Consolas" panose="020B0609020204030204" pitchFamily="49" charset="0"/>
              </a:rPr>
              <a:t>], </a:t>
            </a:r>
            <a:r>
              <a:rPr sz="1800" dirty="0">
                <a:solidFill>
                  <a:srgbClr val="FF0000"/>
                </a:solidFill>
                <a:latin typeface="Consolas" panose="020B0609020204030204" pitchFamily="49" charset="0"/>
              </a:rPr>
              <a:t>by =</a:t>
            </a:r>
            <a:r>
              <a:rPr sz="1800" dirty="0">
                <a:latin typeface="Consolas" panose="020B0609020204030204" pitchFamily="49" charset="0"/>
              </a:rPr>
              <a:t> </a:t>
            </a:r>
            <a:r>
              <a:rPr sz="1800" dirty="0" err="1">
                <a:latin typeface="Consolas" panose="020B0609020204030204" pitchFamily="49" charset="0"/>
              </a:rPr>
              <a:t>lnd</a:t>
            </a:r>
            <a:r>
              <a:rPr sz="1800" dirty="0">
                <a:latin typeface="Consolas" panose="020B0609020204030204" pitchFamily="49" charset="0"/>
              </a:rPr>
              <a:t>, </a:t>
            </a:r>
            <a:r>
              <a:rPr sz="1800" dirty="0">
                <a:solidFill>
                  <a:srgbClr val="FF0000"/>
                </a:solidFill>
                <a:latin typeface="Consolas" panose="020B0609020204030204" pitchFamily="49" charset="0"/>
              </a:rPr>
              <a:t>FUN =</a:t>
            </a:r>
            <a:r>
              <a:rPr sz="1800" dirty="0">
                <a:latin typeface="Consolas" panose="020B0609020204030204" pitchFamily="49" charset="0"/>
              </a:rPr>
              <a:t> length) </a:t>
            </a:r>
            <a:br>
              <a:rPr dirty="0">
                <a:latin typeface="Consolas" panose="020B0609020204030204" pitchFamily="49" charset="0"/>
              </a:rPr>
            </a:br>
            <a:r>
              <a:rPr sz="1800" b="1" dirty="0">
                <a:solidFill>
                  <a:srgbClr val="99FF99"/>
                </a:solidFill>
                <a:latin typeface="Consolas" panose="020B0609020204030204" pitchFamily="49" charset="0"/>
              </a:rPr>
              <a:t>head</a:t>
            </a:r>
            <a:r>
              <a:rPr sz="1800" dirty="0">
                <a:latin typeface="Consolas" panose="020B0609020204030204" pitchFamily="49" charset="0"/>
              </a:rPr>
              <a:t>(</a:t>
            </a:r>
            <a:r>
              <a:rPr sz="1800" dirty="0" err="1">
                <a:latin typeface="Consolas" panose="020B0609020204030204" pitchFamily="49" charset="0"/>
              </a:rPr>
              <a:t>stations_agg</a:t>
            </a:r>
            <a:r>
              <a:rPr sz="1800" dirty="0" err="1">
                <a:solidFill>
                  <a:srgbClr val="666666"/>
                </a:solidFill>
                <a:latin typeface="Consolas" panose="020B0609020204030204" pitchFamily="49" charset="0"/>
              </a:rPr>
              <a:t>@</a:t>
            </a:r>
            <a:r>
              <a:rPr sz="1800" dirty="0" err="1">
                <a:latin typeface="Consolas" panose="020B0609020204030204" pitchFamily="49" charset="0"/>
              </a:rPr>
              <a:t>data</a:t>
            </a:r>
            <a:r>
              <a:rPr sz="1800" dirty="0">
                <a:latin typeface="Consolas" panose="020B0609020204030204" pitchFamily="49" charset="0"/>
              </a:rPr>
              <a:t>) </a:t>
            </a:r>
          </a:p>
          <a:p>
            <a:pPr marL="1270000" indent="0">
              <a:buNone/>
            </a:pPr>
            <a:r>
              <a:rPr sz="1800" dirty="0">
                <a:latin typeface="Consolas" panose="020B0609020204030204" pitchFamily="49" charset="0"/>
              </a:rPr>
              <a:t>##   CODE
## 0   48
## 1   22
## 2   43
## 3   18
## 4   12
## 5   13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45BCA3-DBE4-4727-89D9-37DD276AC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Comments about the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dirty="0"/>
              <a:t>The above code performs a number of steps in just one line:</a:t>
            </a:r>
          </a:p>
          <a:p>
            <a:pPr lvl="2"/>
            <a:r>
              <a:rPr sz="18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aggregate</a:t>
            </a:r>
            <a:r>
              <a:rPr dirty="0"/>
              <a:t> identifies which </a:t>
            </a:r>
            <a:r>
              <a:rPr sz="1800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lnd</a:t>
            </a:r>
            <a:r>
              <a:rPr dirty="0"/>
              <a:t> polygon (borough) each </a:t>
            </a:r>
            <a:r>
              <a:rPr sz="18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station</a:t>
            </a:r>
            <a:r>
              <a:rPr dirty="0"/>
              <a:t> is located in and groups them accordingly. The use of the syntax </a:t>
            </a:r>
            <a:r>
              <a:rPr sz="18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stations["CODE"] </a:t>
            </a:r>
            <a:r>
              <a:rPr dirty="0"/>
              <a:t>tells R that we are interested in the spatial data from </a:t>
            </a:r>
            <a:r>
              <a:rPr sz="18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stations</a:t>
            </a:r>
            <a:r>
              <a:rPr dirty="0"/>
              <a:t> and its </a:t>
            </a:r>
            <a:r>
              <a:rPr sz="18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CODE</a:t>
            </a:r>
            <a:r>
              <a:rPr dirty="0"/>
              <a:t> variable (any variable could have been used here as we are merely counting how many points exist).</a:t>
            </a:r>
          </a:p>
          <a:p>
            <a:pPr lvl="2"/>
            <a:r>
              <a:rPr dirty="0"/>
              <a:t>It counts the number of </a:t>
            </a:r>
            <a:r>
              <a:rPr sz="1800" dirty="0">
                <a:latin typeface="Courier"/>
              </a:rPr>
              <a:t>stations</a:t>
            </a:r>
            <a:r>
              <a:rPr dirty="0"/>
              <a:t> points in each borough, using the function </a:t>
            </a:r>
            <a:r>
              <a:rPr sz="18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length</a:t>
            </a:r>
            <a:r>
              <a:rPr dirty="0"/>
              <a:t>.</a:t>
            </a:r>
          </a:p>
          <a:p>
            <a:pPr lvl="2"/>
            <a:r>
              <a:rPr dirty="0"/>
              <a:t>A new spatial object is created, with the same geometry as </a:t>
            </a:r>
            <a:r>
              <a:rPr sz="1800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lnd</a:t>
            </a:r>
            <a:r>
              <a:rPr dirty="0"/>
              <a:t>, and assigned the name </a:t>
            </a:r>
            <a:r>
              <a:rPr sz="1800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stations_agg</a:t>
            </a:r>
            <a:r>
              <a:rPr dirty="0"/>
              <a:t>, the count of stations.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3ECE55-3CAA-4477-AC02-6A6E242F6A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Extract the Raw Count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dirty="0"/>
              <a:t>To extract the raw count data, one could enter </a:t>
            </a:r>
            <a:r>
              <a:rPr sz="18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stations_agg$CODE</a:t>
            </a:r>
            <a:r>
              <a:rPr dirty="0"/>
              <a:t>.</a:t>
            </a:r>
          </a:p>
          <a:p>
            <a:pPr lvl="1"/>
            <a:r>
              <a:rPr dirty="0"/>
              <a:t>This variable could be added to the original </a:t>
            </a:r>
            <a:r>
              <a:rPr sz="18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lnd</a:t>
            </a:r>
            <a:r>
              <a:rPr dirty="0"/>
              <a:t> object as a new field, as follows:</a:t>
            </a:r>
          </a:p>
          <a:p>
            <a:pPr marL="1270000" indent="0">
              <a:buNone/>
            </a:pPr>
            <a:r>
              <a:rPr sz="1800" dirty="0" err="1">
                <a:latin typeface="Consolas" panose="020B0609020204030204" pitchFamily="49" charset="0"/>
              </a:rPr>
              <a:t>lnd</a:t>
            </a:r>
            <a:r>
              <a:rPr sz="1800" b="1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$</a:t>
            </a:r>
            <a:r>
              <a:rPr sz="1800" dirty="0" err="1">
                <a:latin typeface="Consolas" panose="020B0609020204030204" pitchFamily="49" charset="0"/>
              </a:rPr>
              <a:t>n_points</a:t>
            </a:r>
            <a:r>
              <a:rPr sz="1800" dirty="0">
                <a:latin typeface="Consolas" panose="020B0609020204030204" pitchFamily="49" charset="0"/>
              </a:rPr>
              <a:t> &lt;-</a:t>
            </a:r>
            <a:r>
              <a:rPr sz="1800" dirty="0">
                <a:solidFill>
                  <a:srgbClr val="4070A0"/>
                </a:solidFill>
                <a:latin typeface="Consolas" panose="020B0609020204030204" pitchFamily="49" charset="0"/>
              </a:rPr>
              <a:t> </a:t>
            </a:r>
            <a:r>
              <a:rPr sz="1800" dirty="0" err="1">
                <a:latin typeface="Consolas" panose="020B0609020204030204" pitchFamily="49" charset="0"/>
              </a:rPr>
              <a:t>stations_agg</a:t>
            </a:r>
            <a:r>
              <a:rPr sz="1800" b="1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$</a:t>
            </a:r>
            <a:r>
              <a:rPr sz="1800" dirty="0" err="1">
                <a:latin typeface="Consolas" panose="020B0609020204030204" pitchFamily="49" charset="0"/>
              </a:rPr>
              <a:t>CODE</a:t>
            </a:r>
            <a:endParaRPr sz="1800" dirty="0">
              <a:latin typeface="Consolas" panose="020B0609020204030204" pitchFamily="49" charset="0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B02A88-6D5F-4A68-9E72-23903C845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Spatial Implementation of </a:t>
            </a:r>
            <a:r>
              <a:rPr lang="en-US" sz="2800" b="1" dirty="0">
                <a:latin typeface="Courier"/>
              </a:rPr>
              <a:t>aggregate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dirty="0"/>
              <a:t>As shown below, the spatial implementation of </a:t>
            </a:r>
            <a:r>
              <a:rPr sz="1800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aggregate</a:t>
            </a:r>
            <a:r>
              <a:rPr dirty="0"/>
              <a:t> can provide summary statistics of variables, as well as simple counts.</a:t>
            </a:r>
          </a:p>
          <a:p>
            <a:pPr lvl="1"/>
            <a:r>
              <a:rPr dirty="0"/>
              <a:t>In this case we take the variable </a:t>
            </a:r>
            <a:r>
              <a:rPr sz="1800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NUMBER</a:t>
            </a:r>
            <a:r>
              <a:rPr dirty="0"/>
              <a:t> and find its mean value for the stations in each ward.</a:t>
            </a:r>
          </a:p>
          <a:p>
            <a:pPr lvl="1"/>
            <a:r>
              <a:rPr dirty="0"/>
              <a:t>See the miniature Vignette ‘Clipping and aggregating spatial data with </a:t>
            </a:r>
            <a:r>
              <a:rPr sz="18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gIntersects</a:t>
            </a:r>
            <a:r>
              <a:rPr dirty="0"/>
              <a:t>’ for more information on this: </a:t>
            </a:r>
            <a:r>
              <a:rPr dirty="0">
                <a:hlinkClick r:id="rId2"/>
              </a:rPr>
              <a:t>http://rpubs.com/RobinLovelace/83834</a:t>
            </a:r>
            <a:r>
              <a:rPr lang="en-US" dirty="0"/>
              <a:t> </a:t>
            </a:r>
            <a:endParaRPr dirty="0"/>
          </a:p>
          <a:p>
            <a:pPr marL="1270000" indent="0">
              <a:buNone/>
            </a:pPr>
            <a:r>
              <a:rPr sz="1800" dirty="0" err="1">
                <a:latin typeface="Consolas" panose="020B0609020204030204" pitchFamily="49" charset="0"/>
              </a:rPr>
              <a:t>lnd_n</a:t>
            </a:r>
            <a:r>
              <a:rPr sz="1800" dirty="0">
                <a:latin typeface="Consolas" panose="020B0609020204030204" pitchFamily="49" charset="0"/>
              </a:rPr>
              <a:t> &lt;-</a:t>
            </a:r>
            <a:r>
              <a:rPr sz="1800" dirty="0">
                <a:solidFill>
                  <a:srgbClr val="4070A0"/>
                </a:solidFill>
                <a:latin typeface="Consolas" panose="020B0609020204030204" pitchFamily="49" charset="0"/>
              </a:rPr>
              <a:t> </a:t>
            </a:r>
            <a:r>
              <a:rPr sz="1800" b="1" dirty="0">
                <a:solidFill>
                  <a:srgbClr val="99FF99"/>
                </a:solidFill>
                <a:latin typeface="Consolas" panose="020B0609020204030204" pitchFamily="49" charset="0"/>
              </a:rPr>
              <a:t>aggregate</a:t>
            </a:r>
            <a:r>
              <a:rPr sz="1800" dirty="0">
                <a:latin typeface="Consolas" panose="020B0609020204030204" pitchFamily="49" charset="0"/>
              </a:rPr>
              <a:t>(stations[</a:t>
            </a:r>
            <a:r>
              <a:rPr sz="1800" dirty="0">
                <a:solidFill>
                  <a:srgbClr val="61D6FF"/>
                </a:solidFill>
                <a:latin typeface="Consolas" panose="020B0609020204030204" pitchFamily="49" charset="0"/>
              </a:rPr>
              <a:t>"NUMBER"</a:t>
            </a:r>
            <a:r>
              <a:rPr sz="1800" dirty="0">
                <a:latin typeface="Consolas" panose="020B0609020204030204" pitchFamily="49" charset="0"/>
              </a:rPr>
              <a:t>], </a:t>
            </a:r>
            <a:r>
              <a:rPr sz="1800" dirty="0">
                <a:solidFill>
                  <a:srgbClr val="FF0000"/>
                </a:solidFill>
                <a:latin typeface="Consolas" panose="020B0609020204030204" pitchFamily="49" charset="0"/>
              </a:rPr>
              <a:t>by =</a:t>
            </a:r>
            <a:r>
              <a:rPr sz="1800" dirty="0">
                <a:latin typeface="Consolas" panose="020B0609020204030204" pitchFamily="49" charset="0"/>
              </a:rPr>
              <a:t> </a:t>
            </a:r>
            <a:r>
              <a:rPr sz="1800" dirty="0" err="1">
                <a:latin typeface="Consolas" panose="020B0609020204030204" pitchFamily="49" charset="0"/>
              </a:rPr>
              <a:t>lnd</a:t>
            </a:r>
            <a:r>
              <a:rPr sz="1800" dirty="0">
                <a:latin typeface="Consolas" panose="020B0609020204030204" pitchFamily="49" charset="0"/>
              </a:rPr>
              <a:t>, </a:t>
            </a:r>
            <a:r>
              <a:rPr sz="1800" dirty="0">
                <a:solidFill>
                  <a:srgbClr val="FF0000"/>
                </a:solidFill>
                <a:latin typeface="Consolas" panose="020B0609020204030204" pitchFamily="49" charset="0"/>
              </a:rPr>
              <a:t>FUN =</a:t>
            </a:r>
            <a:r>
              <a:rPr sz="1800" dirty="0">
                <a:latin typeface="Consolas" panose="020B0609020204030204" pitchFamily="49" charset="0"/>
              </a:rPr>
              <a:t> mean)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921F4-B816-40AB-BF99-68B079D3C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Analyze and Plot the Result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dirty="0"/>
              <a:t>For an optional advanced task, let us analy</a:t>
            </a:r>
            <a:r>
              <a:rPr lang="en-US" dirty="0"/>
              <a:t>z</a:t>
            </a:r>
            <a:r>
              <a:rPr dirty="0"/>
              <a:t>e and plot the result.</a:t>
            </a:r>
          </a:p>
          <a:p>
            <a:pPr marL="1270000" indent="0">
              <a:buNone/>
            </a:pPr>
            <a:r>
              <a:rPr sz="1800" b="1" dirty="0">
                <a:solidFill>
                  <a:srgbClr val="99FF99"/>
                </a:solidFill>
                <a:latin typeface="Consolas" panose="020B0609020204030204" pitchFamily="49" charset="0"/>
              </a:rPr>
              <a:t>library</a:t>
            </a:r>
            <a:r>
              <a:rPr sz="1800" dirty="0">
                <a:latin typeface="Consolas" panose="020B0609020204030204" pitchFamily="49" charset="0"/>
              </a:rPr>
              <a:t>(ggplot2)</a:t>
            </a:r>
            <a:br>
              <a:rPr dirty="0">
                <a:latin typeface="Consolas" panose="020B0609020204030204" pitchFamily="49" charset="0"/>
              </a:rPr>
            </a:br>
            <a:r>
              <a:rPr sz="1800" dirty="0">
                <a:latin typeface="Consolas" panose="020B0609020204030204" pitchFamily="49" charset="0"/>
              </a:rPr>
              <a:t>q &lt;-</a:t>
            </a:r>
            <a:r>
              <a:rPr sz="1800" dirty="0">
                <a:solidFill>
                  <a:srgbClr val="4070A0"/>
                </a:solidFill>
                <a:latin typeface="Consolas" panose="020B0609020204030204" pitchFamily="49" charset="0"/>
              </a:rPr>
              <a:t> </a:t>
            </a:r>
            <a:r>
              <a:rPr sz="1800" b="1" dirty="0" err="1">
                <a:solidFill>
                  <a:srgbClr val="99FF99"/>
                </a:solidFill>
                <a:latin typeface="Consolas" panose="020B0609020204030204" pitchFamily="49" charset="0"/>
              </a:rPr>
              <a:t>cut_number</a:t>
            </a:r>
            <a:r>
              <a:rPr sz="1800" dirty="0">
                <a:latin typeface="Consolas" panose="020B0609020204030204" pitchFamily="49" charset="0"/>
              </a:rPr>
              <a:t>(lnd_n</a:t>
            </a:r>
            <a:r>
              <a:rPr sz="1800" dirty="0">
                <a:solidFill>
                  <a:srgbClr val="666666"/>
                </a:solidFill>
                <a:latin typeface="Consolas" panose="020B0609020204030204" pitchFamily="49" charset="0"/>
              </a:rPr>
              <a:t>$</a:t>
            </a:r>
            <a:r>
              <a:rPr sz="1800" dirty="0">
                <a:latin typeface="Consolas" panose="020B0609020204030204" pitchFamily="49" charset="0"/>
              </a:rPr>
              <a:t>NUMBER,</a:t>
            </a:r>
            <a:r>
              <a:rPr sz="1800" b="1" dirty="0">
                <a:solidFill>
                  <a:srgbClr val="62DBD8"/>
                </a:solidFill>
                <a:latin typeface="Consolas" panose="020B0609020204030204" pitchFamily="49" charset="0"/>
              </a:rPr>
              <a:t>4</a:t>
            </a:r>
            <a:r>
              <a:rPr sz="1800" dirty="0">
                <a:latin typeface="Consolas" panose="020B0609020204030204" pitchFamily="49" charset="0"/>
              </a:rPr>
              <a:t>) </a:t>
            </a:r>
            <a:r>
              <a:rPr sz="1800" i="1" dirty="0">
                <a:solidFill>
                  <a:srgbClr val="61D6FF"/>
                </a:solidFill>
                <a:latin typeface="Consolas" panose="020B0609020204030204" pitchFamily="49" charset="0"/>
              </a:rPr>
              <a:t># a nice little function from ggplot2 </a:t>
            </a:r>
            <a:br>
              <a:rPr dirty="0">
                <a:latin typeface="Consolas" panose="020B0609020204030204" pitchFamily="49" charset="0"/>
              </a:rPr>
            </a:br>
            <a:r>
              <a:rPr sz="1800" dirty="0">
                <a:latin typeface="Consolas" panose="020B0609020204030204" pitchFamily="49" charset="0"/>
              </a:rPr>
              <a:t>q &lt;-</a:t>
            </a:r>
            <a:r>
              <a:rPr sz="1800" dirty="0">
                <a:solidFill>
                  <a:srgbClr val="4070A0"/>
                </a:solidFill>
                <a:latin typeface="Consolas" panose="020B0609020204030204" pitchFamily="49" charset="0"/>
              </a:rPr>
              <a:t> </a:t>
            </a:r>
            <a:r>
              <a:rPr sz="1800" b="1" dirty="0">
                <a:solidFill>
                  <a:srgbClr val="99FF99"/>
                </a:solidFill>
                <a:latin typeface="Consolas" panose="020B0609020204030204" pitchFamily="49" charset="0"/>
              </a:rPr>
              <a:t>factor</a:t>
            </a:r>
            <a:r>
              <a:rPr sz="1800" dirty="0">
                <a:latin typeface="Consolas" panose="020B0609020204030204" pitchFamily="49" charset="0"/>
              </a:rPr>
              <a:t>(q, </a:t>
            </a:r>
            <a:r>
              <a:rPr sz="1800" dirty="0">
                <a:solidFill>
                  <a:srgbClr val="FF0000"/>
                </a:solidFill>
                <a:latin typeface="Consolas" panose="020B0609020204030204" pitchFamily="49" charset="0"/>
              </a:rPr>
              <a:t>labels =</a:t>
            </a:r>
            <a:r>
              <a:rPr sz="1800" dirty="0">
                <a:latin typeface="Consolas" panose="020B0609020204030204" pitchFamily="49" charset="0"/>
              </a:rPr>
              <a:t> </a:t>
            </a:r>
            <a:r>
              <a:rPr lang="en-US" sz="1800" b="1" dirty="0">
                <a:solidFill>
                  <a:srgbClr val="99FF99"/>
                </a:solidFill>
                <a:latin typeface="Consolas" panose="020B0609020204030204" pitchFamily="49" charset="0"/>
              </a:rPr>
              <a:t>c</a:t>
            </a:r>
            <a:r>
              <a:rPr lang="en-US" sz="1800" b="1" dirty="0">
                <a:latin typeface="Consolas" panose="020B0609020204030204" pitchFamily="49" charset="0"/>
              </a:rPr>
              <a:t>(</a:t>
            </a:r>
            <a:r>
              <a:rPr lang="en-US" sz="1800" b="1" dirty="0">
                <a:solidFill>
                  <a:srgbClr val="61D6FF"/>
                </a:solidFill>
                <a:latin typeface="Consolas" panose="020B0609020204030204" pitchFamily="49" charset="0"/>
              </a:rPr>
              <a:t>"red"</a:t>
            </a:r>
            <a:r>
              <a:rPr lang="en-US" sz="1800" b="1" dirty="0">
                <a:latin typeface="Consolas" panose="020B0609020204030204" pitchFamily="49" charset="0"/>
              </a:rPr>
              <a:t>,</a:t>
            </a:r>
            <a:r>
              <a:rPr lang="en-US" sz="1800" b="1" dirty="0">
                <a:solidFill>
                  <a:srgbClr val="007020"/>
                </a:solidFill>
                <a:latin typeface="Consolas" panose="020B0609020204030204" pitchFamily="49" charset="0"/>
              </a:rPr>
              <a:t> </a:t>
            </a:r>
            <a:r>
              <a:rPr lang="en-US" sz="1800" b="1" dirty="0">
                <a:solidFill>
                  <a:srgbClr val="61D6FF"/>
                </a:solidFill>
                <a:latin typeface="Consolas" panose="020B0609020204030204" pitchFamily="49" charset="0"/>
              </a:rPr>
              <a:t>"green"</a:t>
            </a:r>
            <a:r>
              <a:rPr lang="en-US" sz="1800" b="1" dirty="0">
                <a:latin typeface="Consolas" panose="020B0609020204030204" pitchFamily="49" charset="0"/>
              </a:rPr>
              <a:t>,</a:t>
            </a:r>
            <a:r>
              <a:rPr lang="en-US" sz="1800" b="1" dirty="0">
                <a:solidFill>
                  <a:srgbClr val="007020"/>
                </a:solidFill>
                <a:latin typeface="Consolas" panose="020B0609020204030204" pitchFamily="49" charset="0"/>
              </a:rPr>
              <a:t> </a:t>
            </a:r>
            <a:r>
              <a:rPr lang="en-US" sz="1800" b="1" dirty="0">
                <a:solidFill>
                  <a:srgbClr val="61D6FF"/>
                </a:solidFill>
                <a:latin typeface="Consolas" panose="020B0609020204030204" pitchFamily="49" charset="0"/>
              </a:rPr>
              <a:t>"yellow"</a:t>
            </a:r>
            <a:r>
              <a:rPr lang="en-US" sz="1800" b="1" dirty="0">
                <a:latin typeface="Consolas" panose="020B0609020204030204" pitchFamily="49" charset="0"/>
              </a:rPr>
              <a:t>,</a:t>
            </a:r>
            <a:r>
              <a:rPr lang="en-US" sz="1800" b="1" dirty="0">
                <a:solidFill>
                  <a:srgbClr val="007020"/>
                </a:solidFill>
                <a:latin typeface="Consolas" panose="020B0609020204030204" pitchFamily="49" charset="0"/>
              </a:rPr>
              <a:t> </a:t>
            </a:r>
            <a:r>
              <a:rPr lang="en-US" sz="1800" b="1" dirty="0">
                <a:solidFill>
                  <a:srgbClr val="61D6FF"/>
                </a:solidFill>
                <a:latin typeface="Consolas" panose="020B0609020204030204" pitchFamily="49" charset="0"/>
              </a:rPr>
              <a:t>"blue"</a:t>
            </a:r>
            <a:r>
              <a:rPr lang="en-US" sz="1800" b="1" dirty="0">
                <a:latin typeface="Consolas" panose="020B0609020204030204" pitchFamily="49" charset="0"/>
              </a:rPr>
              <a:t>)</a:t>
            </a:r>
            <a:r>
              <a:rPr sz="1800" dirty="0">
                <a:latin typeface="Consolas" panose="020B0609020204030204" pitchFamily="49" charset="0"/>
              </a:rPr>
              <a:t>) </a:t>
            </a:r>
            <a:br>
              <a:rPr dirty="0">
                <a:latin typeface="Consolas" panose="020B0609020204030204" pitchFamily="49" charset="0"/>
              </a:rPr>
            </a:br>
            <a:r>
              <a:rPr sz="1800" b="1" dirty="0">
                <a:solidFill>
                  <a:srgbClr val="99FF99"/>
                </a:solidFill>
                <a:latin typeface="Consolas" panose="020B0609020204030204" pitchFamily="49" charset="0"/>
              </a:rPr>
              <a:t>summary</a:t>
            </a:r>
            <a:r>
              <a:rPr sz="1800" dirty="0">
                <a:latin typeface="Consolas" panose="020B0609020204030204" pitchFamily="49" charset="0"/>
              </a:rPr>
              <a:t>(q)</a:t>
            </a:r>
          </a:p>
          <a:p>
            <a:pPr marL="1270000" indent="0">
              <a:buNone/>
            </a:pPr>
            <a:r>
              <a:rPr sz="1800" dirty="0">
                <a:latin typeface="Consolas" panose="020B0609020204030204" pitchFamily="49" charset="0"/>
              </a:rPr>
              <a:t>## #4D4D4D #969696 #C3C3C3 #E6E6E6 
##       9       8       8       8</a:t>
            </a:r>
          </a:p>
          <a:p>
            <a:pPr marL="1270000" indent="0">
              <a:buNone/>
            </a:pPr>
            <a:r>
              <a:rPr sz="1800" dirty="0">
                <a:latin typeface="Consolas" panose="020B0609020204030204" pitchFamily="49" charset="0"/>
              </a:rPr>
              <a:t>qc &lt;-</a:t>
            </a:r>
            <a:r>
              <a:rPr sz="1800" dirty="0">
                <a:solidFill>
                  <a:srgbClr val="4070A0"/>
                </a:solidFill>
                <a:latin typeface="Consolas" panose="020B0609020204030204" pitchFamily="49" charset="0"/>
              </a:rPr>
              <a:t> </a:t>
            </a:r>
            <a:r>
              <a:rPr sz="1800" b="1" dirty="0" err="1">
                <a:solidFill>
                  <a:srgbClr val="99FF99"/>
                </a:solidFill>
                <a:latin typeface="Consolas" panose="020B0609020204030204" pitchFamily="49" charset="0"/>
              </a:rPr>
              <a:t>as.character</a:t>
            </a:r>
            <a:r>
              <a:rPr sz="1800" dirty="0">
                <a:latin typeface="Consolas" panose="020B0609020204030204" pitchFamily="49" charset="0"/>
              </a:rPr>
              <a:t>(q) </a:t>
            </a:r>
            <a:r>
              <a:rPr sz="1800" i="1" dirty="0">
                <a:solidFill>
                  <a:srgbClr val="99CC00"/>
                </a:solidFill>
                <a:latin typeface="Consolas" panose="020B0609020204030204" pitchFamily="49" charset="0"/>
              </a:rPr>
              <a:t># convert to character class to plot </a:t>
            </a:r>
            <a:br>
              <a:rPr dirty="0">
                <a:latin typeface="Consolas" panose="020B0609020204030204" pitchFamily="49" charset="0"/>
              </a:rPr>
            </a:br>
            <a:r>
              <a:rPr sz="1800" b="1" dirty="0">
                <a:solidFill>
                  <a:srgbClr val="99FF99"/>
                </a:solidFill>
                <a:latin typeface="Consolas" panose="020B0609020204030204" pitchFamily="49" charset="0"/>
              </a:rPr>
              <a:t>plot</a:t>
            </a:r>
            <a:r>
              <a:rPr sz="1800" dirty="0">
                <a:latin typeface="Consolas" panose="020B0609020204030204" pitchFamily="49" charset="0"/>
              </a:rPr>
              <a:t>(</a:t>
            </a:r>
            <a:r>
              <a:rPr sz="1800" dirty="0" err="1">
                <a:latin typeface="Consolas" panose="020B0609020204030204" pitchFamily="49" charset="0"/>
              </a:rPr>
              <a:t>lnd_n</a:t>
            </a:r>
            <a:r>
              <a:rPr sz="1800" dirty="0">
                <a:latin typeface="Consolas" panose="020B0609020204030204" pitchFamily="49" charset="0"/>
              </a:rPr>
              <a:t>, </a:t>
            </a:r>
            <a:r>
              <a:rPr sz="1800" dirty="0">
                <a:solidFill>
                  <a:srgbClr val="FF0000"/>
                </a:solidFill>
                <a:latin typeface="Consolas" panose="020B0609020204030204" pitchFamily="49" charset="0"/>
              </a:rPr>
              <a:t>col =</a:t>
            </a:r>
            <a:r>
              <a:rPr sz="1800" dirty="0">
                <a:latin typeface="Consolas" panose="020B0609020204030204" pitchFamily="49" charset="0"/>
              </a:rPr>
              <a:t> qc) </a:t>
            </a:r>
            <a:r>
              <a:rPr sz="1800" i="1" dirty="0">
                <a:solidFill>
                  <a:srgbClr val="99CC00"/>
                </a:solidFill>
                <a:latin typeface="Consolas" panose="020B0609020204030204" pitchFamily="49" charset="0"/>
              </a:rPr>
              <a:t># plot (not shown in printed tutorial) </a:t>
            </a:r>
            <a:br>
              <a:rPr dirty="0">
                <a:latin typeface="Consolas" panose="020B0609020204030204" pitchFamily="49" charset="0"/>
              </a:rPr>
            </a:br>
            <a:r>
              <a:rPr sz="1800" b="1" dirty="0">
                <a:solidFill>
                  <a:srgbClr val="99FF99"/>
                </a:solidFill>
                <a:latin typeface="Consolas" panose="020B0609020204030204" pitchFamily="49" charset="0"/>
              </a:rPr>
              <a:t>legend</a:t>
            </a:r>
            <a:r>
              <a:rPr sz="1800" dirty="0">
                <a:latin typeface="Consolas" panose="020B0609020204030204" pitchFamily="49" charset="0"/>
              </a:rPr>
              <a:t>(</a:t>
            </a:r>
            <a:r>
              <a:rPr sz="1800" dirty="0">
                <a:solidFill>
                  <a:srgbClr val="FF0000"/>
                </a:solidFill>
                <a:latin typeface="Consolas" panose="020B0609020204030204" pitchFamily="49" charset="0"/>
              </a:rPr>
              <a:t>legend =</a:t>
            </a:r>
            <a:r>
              <a:rPr sz="1800" dirty="0">
                <a:latin typeface="Consolas" panose="020B0609020204030204" pitchFamily="49" charset="0"/>
              </a:rPr>
              <a:t> </a:t>
            </a:r>
            <a:r>
              <a:rPr sz="1800" b="1" dirty="0">
                <a:solidFill>
                  <a:srgbClr val="99FF99"/>
                </a:solidFill>
                <a:latin typeface="Consolas" panose="020B0609020204030204" pitchFamily="49" charset="0"/>
              </a:rPr>
              <a:t>paste0</a:t>
            </a:r>
            <a:r>
              <a:rPr sz="1800" dirty="0">
                <a:latin typeface="Consolas" panose="020B0609020204030204" pitchFamily="49" charset="0"/>
              </a:rPr>
              <a:t>(</a:t>
            </a:r>
            <a:r>
              <a:rPr sz="1800" dirty="0">
                <a:solidFill>
                  <a:srgbClr val="61D6FF"/>
                </a:solidFill>
                <a:latin typeface="Consolas" panose="020B0609020204030204" pitchFamily="49" charset="0"/>
              </a:rPr>
              <a:t>"Q"</a:t>
            </a:r>
            <a:r>
              <a:rPr sz="1800" dirty="0">
                <a:latin typeface="Consolas" panose="020B0609020204030204" pitchFamily="49" charset="0"/>
              </a:rPr>
              <a:t>, </a:t>
            </a:r>
            <a:r>
              <a:rPr sz="1800" b="1" dirty="0">
                <a:solidFill>
                  <a:srgbClr val="62DBD8"/>
                </a:solidFill>
                <a:latin typeface="Consolas" panose="020B0609020204030204" pitchFamily="49" charset="0"/>
              </a:rPr>
              <a:t>1</a:t>
            </a:r>
            <a:r>
              <a:rPr sz="1800" b="1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:</a:t>
            </a:r>
            <a:r>
              <a:rPr sz="1800" b="1" dirty="0">
                <a:solidFill>
                  <a:srgbClr val="62DBD8"/>
                </a:solidFill>
                <a:latin typeface="Consolas" panose="020B0609020204030204" pitchFamily="49" charset="0"/>
              </a:rPr>
              <a:t>4</a:t>
            </a:r>
            <a:r>
              <a:rPr sz="1800" dirty="0">
                <a:latin typeface="Consolas" panose="020B0609020204030204" pitchFamily="49" charset="0"/>
              </a:rPr>
              <a:t>), </a:t>
            </a:r>
            <a:r>
              <a:rPr sz="1800" dirty="0">
                <a:solidFill>
                  <a:srgbClr val="FF0000"/>
                </a:solidFill>
                <a:latin typeface="Consolas" panose="020B0609020204030204" pitchFamily="49" charset="0"/>
              </a:rPr>
              <a:t>fill =</a:t>
            </a:r>
            <a:r>
              <a:rPr sz="1800" dirty="0">
                <a:latin typeface="Consolas" panose="020B0609020204030204" pitchFamily="49" charset="0"/>
              </a:rPr>
              <a:t> </a:t>
            </a:r>
            <a:r>
              <a:rPr sz="1800" b="1" dirty="0">
                <a:solidFill>
                  <a:srgbClr val="99FF99"/>
                </a:solidFill>
                <a:latin typeface="Consolas" panose="020B0609020204030204" pitchFamily="49" charset="0"/>
              </a:rPr>
              <a:t>levels</a:t>
            </a:r>
            <a:r>
              <a:rPr sz="1800" dirty="0">
                <a:latin typeface="Consolas" panose="020B0609020204030204" pitchFamily="49" charset="0"/>
              </a:rPr>
              <a:t>(q), </a:t>
            </a:r>
            <a:r>
              <a:rPr sz="1800" dirty="0">
                <a:solidFill>
                  <a:srgbClr val="61D6FF"/>
                </a:solidFill>
                <a:latin typeface="Consolas" panose="020B0609020204030204" pitchFamily="49" charset="0"/>
              </a:rPr>
              <a:t>"</a:t>
            </a:r>
            <a:r>
              <a:rPr sz="1800" dirty="0" err="1">
                <a:solidFill>
                  <a:srgbClr val="61D6FF"/>
                </a:solidFill>
                <a:latin typeface="Consolas" panose="020B0609020204030204" pitchFamily="49" charset="0"/>
              </a:rPr>
              <a:t>topright</a:t>
            </a:r>
            <a:r>
              <a:rPr sz="1800" dirty="0">
                <a:solidFill>
                  <a:srgbClr val="61D6FF"/>
                </a:solidFill>
                <a:latin typeface="Consolas" panose="020B0609020204030204" pitchFamily="49" charset="0"/>
              </a:rPr>
              <a:t>"</a:t>
            </a:r>
            <a:r>
              <a:rPr sz="1800" dirty="0">
                <a:latin typeface="Consolas" panose="020B0609020204030204" pitchFamily="49" charset="0"/>
              </a:rPr>
              <a:t>) 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C008D40-D8EC-4833-B723-DEC2661CC5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Levels Plot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67A2F390-CC46-470B-8C25-0799247D70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65568" y="1602708"/>
            <a:ext cx="5384800" cy="43559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areas &lt;- </a:t>
            </a:r>
            <a:r>
              <a:rPr lang="en-US" sz="2000" b="1" dirty="0" err="1">
                <a:solidFill>
                  <a:srgbClr val="99FF99"/>
                </a:solidFill>
                <a:latin typeface="Consolas" panose="020B0609020204030204" pitchFamily="49" charset="0"/>
              </a:rPr>
              <a:t>sapply</a:t>
            </a:r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 err="1">
                <a:solidFill>
                  <a:schemeClr val="bg1"/>
                </a:solidFill>
                <a:latin typeface="Consolas" panose="020B0609020204030204" pitchFamily="49" charset="0"/>
              </a:rPr>
              <a:t>lnd_n</a:t>
            </a:r>
            <a:r>
              <a:rPr lang="en-US" sz="20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@</a:t>
            </a:r>
            <a:r>
              <a:rPr lang="en-US" sz="2000" dirty="0" err="1">
                <a:solidFill>
                  <a:schemeClr val="bg1"/>
                </a:solidFill>
                <a:latin typeface="Consolas" panose="020B0609020204030204" pitchFamily="49" charset="0"/>
              </a:rPr>
              <a:t>polygons</a:t>
            </a:r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</a:rPr>
              <a:t> 	</a:t>
            </a:r>
            <a:r>
              <a:rPr lang="en-US" sz="2000" b="1" dirty="0">
                <a:solidFill>
                  <a:srgbClr val="99FF99"/>
                </a:solidFill>
                <a:latin typeface="Consolas" panose="020B0609020204030204" pitchFamily="49" charset="0"/>
              </a:rPr>
              <a:t>function</a:t>
            </a:r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(x) </a:t>
            </a:r>
            <a:r>
              <a:rPr lang="en-US" sz="2000" dirty="0" err="1">
                <a:solidFill>
                  <a:schemeClr val="bg1"/>
                </a:solidFill>
                <a:latin typeface="Consolas" panose="020B0609020204030204" pitchFamily="49" charset="0"/>
              </a:rPr>
              <a:t>x</a:t>
            </a:r>
            <a:r>
              <a:rPr lang="en-US" sz="2000" b="1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@</a:t>
            </a:r>
            <a:r>
              <a:rPr lang="en-US" sz="2000" dirty="0" err="1">
                <a:solidFill>
                  <a:schemeClr val="bg1"/>
                </a:solidFill>
                <a:latin typeface="Consolas" panose="020B0609020204030204" pitchFamily="49" charset="0"/>
              </a:rPr>
              <a:t>area</a:t>
            </a:r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) </a:t>
            </a:r>
          </a:p>
          <a:p>
            <a:pPr marL="0" indent="0">
              <a:buNone/>
            </a:pPr>
            <a:endParaRPr lang="en-US" sz="2000" dirty="0">
              <a:latin typeface="Consolas" panose="020B0609020204030204" pitchFamily="49" charset="0"/>
            </a:endParaRPr>
          </a:p>
        </p:txBody>
      </p:sp>
      <p:pic>
        <p:nvPicPr>
          <p:cNvPr id="10" name="Content Placeholder 7">
            <a:extLst>
              <a:ext uri="{FF2B5EF4-FFF2-40B4-BE49-F238E27FC236}">
                <a16:creationId xmlns:a16="http://schemas.microsoft.com/office/drawing/2014/main" id="{8D9A02C4-52A5-460E-A87A-E9EBAB56536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14366"/>
          <a:stretch/>
        </p:blipFill>
        <p:spPr>
          <a:xfrm>
            <a:off x="4834550" y="1310807"/>
            <a:ext cx="6657315" cy="5175144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AC89C3-D905-4508-BBD4-358A235A9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Comments on the Plot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dirty="0"/>
              <a:t>This results in a simple choropleth map and a new vector containing the area of each borough</a:t>
            </a:r>
          </a:p>
          <a:p>
            <a:pPr lvl="1"/>
            <a:r>
              <a:rPr dirty="0"/>
              <a:t>As an additional step, try comparing the mean area of each borough with the mean value of </a:t>
            </a:r>
            <a:r>
              <a:rPr sz="1800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stations</a:t>
            </a:r>
            <a:r>
              <a:rPr dirty="0"/>
              <a:t> points within it:</a:t>
            </a:r>
          </a:p>
          <a:p>
            <a:pPr marL="1270000" indent="0">
              <a:buNone/>
            </a:pPr>
            <a:r>
              <a:rPr sz="2000" b="1" dirty="0">
                <a:solidFill>
                  <a:srgbClr val="99FF99"/>
                </a:solidFill>
                <a:latin typeface="Consolas" panose="020B0609020204030204" pitchFamily="49" charset="0"/>
              </a:rPr>
              <a:t>plot</a:t>
            </a:r>
            <a:r>
              <a:rPr sz="2000" dirty="0">
                <a:latin typeface="Consolas" panose="020B0609020204030204" pitchFamily="49" charset="0"/>
              </a:rPr>
              <a:t>(</a:t>
            </a:r>
            <a:r>
              <a:rPr sz="2000" dirty="0" err="1">
                <a:latin typeface="Consolas" panose="020B0609020204030204" pitchFamily="49" charset="0"/>
              </a:rPr>
              <a:t>lnd_n</a:t>
            </a:r>
            <a:r>
              <a:rPr sz="2000" b="1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$</a:t>
            </a:r>
            <a:r>
              <a:rPr sz="2000" dirty="0" err="1">
                <a:latin typeface="Consolas" panose="020B0609020204030204" pitchFamily="49" charset="0"/>
              </a:rPr>
              <a:t>NUMBER</a:t>
            </a:r>
            <a:r>
              <a:rPr sz="2000" dirty="0">
                <a:latin typeface="Consolas" panose="020B0609020204030204" pitchFamily="49" charset="0"/>
              </a:rPr>
              <a:t>, areas)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FB1FBF-7B9E-42BE-B5D7-F77918BC8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Show the Data in a Table</a:t>
            </a:r>
            <a:endParaRPr lang="en-US" dirty="0"/>
          </a:p>
        </p:txBody>
      </p:sp>
      <p:pic>
        <p:nvPicPr>
          <p:cNvPr id="4" name="Content Placeholder 3" descr="spatial_mapping_render_final_files/figure-pptx/unnamed-chunk-5-1.png">
            <a:extLst>
              <a:ext uri="{FF2B5EF4-FFF2-40B4-BE49-F238E27FC236}">
                <a16:creationId xmlns:a16="http://schemas.microsoft.com/office/drawing/2014/main" id="{89E6E758-712E-45EB-88CA-DDE5CAA50F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29163"/>
          <a:stretch/>
        </p:blipFill>
        <p:spPr bwMode="auto">
          <a:xfrm>
            <a:off x="975360" y="1508684"/>
            <a:ext cx="10241280" cy="4207695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B224118-4C2F-4F04-9B59-3BE42A8FCB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Adding Tube and Train Stations</a:t>
            </a:r>
            <a:endParaRPr lang="en-US" dirty="0"/>
          </a:p>
        </p:txBody>
      </p:sp>
      <p:pic>
        <p:nvPicPr>
          <p:cNvPr id="5" name="Content Placeholder 4" descr="spatial_mapping_render_final_files/figure-pptx/unnamed-chunk-50-1.png">
            <a:extLst>
              <a:ext uri="{FF2B5EF4-FFF2-40B4-BE49-F238E27FC236}">
                <a16:creationId xmlns:a16="http://schemas.microsoft.com/office/drawing/2014/main" id="{B52F89E7-CE81-4F42-AC54-E5DD040C30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2303859" y="1336675"/>
            <a:ext cx="7598569" cy="5065713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B29F5-8C26-45E6-88BA-936906FF8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Adding symbols for tube and train stations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dirty="0"/>
              <a:t>Imagine now that we want to display all tube and train stations on top of the previously created choropleth map.</a:t>
            </a:r>
          </a:p>
          <a:p>
            <a:pPr lvl="1"/>
            <a:r>
              <a:rPr dirty="0"/>
              <a:t>How would we do this?</a:t>
            </a:r>
          </a:p>
          <a:p>
            <a:pPr lvl="1"/>
            <a:r>
              <a:rPr dirty="0"/>
              <a:t>The shape of points in R is determined by the </a:t>
            </a:r>
            <a:r>
              <a:rPr sz="18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pch</a:t>
            </a:r>
            <a:r>
              <a:rPr dirty="0"/>
              <a:t> argument, as demonstrated by the result of entering the following code: </a:t>
            </a:r>
            <a:r>
              <a:rPr sz="1800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plot(1:10, </a:t>
            </a:r>
            <a:r>
              <a:rPr sz="18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pch</a:t>
            </a:r>
            <a:r>
              <a:rPr sz="1800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=1:10)</a:t>
            </a:r>
            <a:endParaRPr dirty="0">
              <a:latin typeface="Consolas" panose="020B0609020204030204" pitchFamily="49" charset="0"/>
            </a:endParaRPr>
          </a:p>
          <a:p>
            <a:pPr lvl="1"/>
            <a:r>
              <a:rPr dirty="0"/>
              <a:t>To apply this knowledge to our map, try adding the following code to the chunk above (output not shown):</a:t>
            </a: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DB3B7E-05FD-4EB6-9A73-7CFA4F968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Format the Legend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61963" indent="0">
              <a:buNone/>
            </a:pPr>
            <a:r>
              <a:rPr sz="1800" b="1" dirty="0">
                <a:solidFill>
                  <a:srgbClr val="99FF99"/>
                </a:solidFill>
                <a:latin typeface="Consolas" panose="020B0609020204030204" pitchFamily="49" charset="0"/>
              </a:rPr>
              <a:t>levels</a:t>
            </a:r>
            <a:r>
              <a:rPr sz="1800" dirty="0">
                <a:latin typeface="Consolas" panose="020B0609020204030204" pitchFamily="49" charset="0"/>
              </a:rPr>
              <a:t>(</a:t>
            </a:r>
            <a:r>
              <a:rPr sz="1800" dirty="0" err="1">
                <a:latin typeface="Consolas" panose="020B0609020204030204" pitchFamily="49" charset="0"/>
              </a:rPr>
              <a:t>stations</a:t>
            </a:r>
            <a:r>
              <a:rPr sz="1800" b="1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$</a:t>
            </a:r>
            <a:r>
              <a:rPr sz="1800" dirty="0" err="1">
                <a:latin typeface="Consolas" panose="020B0609020204030204" pitchFamily="49" charset="0"/>
              </a:rPr>
              <a:t>LEGEND</a:t>
            </a:r>
            <a:r>
              <a:rPr sz="1800" dirty="0">
                <a:latin typeface="Consolas" panose="020B0609020204030204" pitchFamily="49" charset="0"/>
              </a:rPr>
              <a:t>) </a:t>
            </a:r>
            <a:r>
              <a:rPr sz="1800" dirty="0">
                <a:solidFill>
                  <a:srgbClr val="99CC00"/>
                </a:solidFill>
                <a:latin typeface="Consolas" panose="020B0609020204030204" pitchFamily="49" charset="0"/>
              </a:rPr>
              <a:t># see A roads and rapid transit stations (RTS) (not shown) </a:t>
            </a:r>
            <a:r>
              <a:rPr sz="1800" dirty="0">
                <a:latin typeface="Consolas" panose="020B0609020204030204" pitchFamily="49" charset="0"/>
              </a:rPr>
              <a:t>
</a:t>
            </a:r>
            <a:r>
              <a:rPr sz="1800" dirty="0" err="1">
                <a:latin typeface="Consolas" panose="020B0609020204030204" pitchFamily="49" charset="0"/>
              </a:rPr>
              <a:t>sel</a:t>
            </a:r>
            <a:r>
              <a:rPr sz="1800" dirty="0">
                <a:latin typeface="Consolas" panose="020B0609020204030204" pitchFamily="49" charset="0"/>
              </a:rPr>
              <a:t> &lt;- </a:t>
            </a:r>
            <a:r>
              <a:rPr sz="1800" b="1" dirty="0" err="1">
                <a:solidFill>
                  <a:srgbClr val="99FF99"/>
                </a:solidFill>
                <a:latin typeface="Consolas" panose="020B0609020204030204" pitchFamily="49" charset="0"/>
              </a:rPr>
              <a:t>grepl</a:t>
            </a:r>
            <a:r>
              <a:rPr sz="1800" dirty="0">
                <a:latin typeface="Consolas" panose="020B0609020204030204" pitchFamily="49" charset="0"/>
              </a:rPr>
              <a:t>(</a:t>
            </a:r>
            <a:r>
              <a:rPr sz="1800" dirty="0">
                <a:solidFill>
                  <a:srgbClr val="61D6FF"/>
                </a:solidFill>
                <a:latin typeface="Consolas" panose="020B0609020204030204" pitchFamily="49" charset="0"/>
              </a:rPr>
              <a:t>"A Road </a:t>
            </a:r>
            <a:r>
              <a:rPr sz="1800" dirty="0" err="1">
                <a:solidFill>
                  <a:srgbClr val="61D6FF"/>
                </a:solidFill>
                <a:latin typeface="Consolas" panose="020B0609020204030204" pitchFamily="49" charset="0"/>
              </a:rPr>
              <a:t>Sing|Rapid</a:t>
            </a:r>
            <a:r>
              <a:rPr sz="1800" dirty="0">
                <a:solidFill>
                  <a:srgbClr val="61D6FF"/>
                </a:solidFill>
                <a:latin typeface="Consolas" panose="020B0609020204030204" pitchFamily="49" charset="0"/>
              </a:rPr>
              <a:t>"</a:t>
            </a:r>
            <a:r>
              <a:rPr sz="1800" dirty="0">
                <a:latin typeface="Consolas" panose="020B0609020204030204" pitchFamily="49" charset="0"/>
              </a:rPr>
              <a:t>, </a:t>
            </a:r>
            <a:r>
              <a:rPr sz="1800" dirty="0" err="1">
                <a:latin typeface="Consolas" panose="020B0609020204030204" pitchFamily="49" charset="0"/>
              </a:rPr>
              <a:t>stations</a:t>
            </a:r>
            <a:r>
              <a:rPr sz="1800" b="1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$</a:t>
            </a:r>
            <a:r>
              <a:rPr sz="1800" dirty="0" err="1">
                <a:latin typeface="Consolas" panose="020B0609020204030204" pitchFamily="49" charset="0"/>
              </a:rPr>
              <a:t>LEGEND</a:t>
            </a:r>
            <a:r>
              <a:rPr sz="1800" dirty="0">
                <a:latin typeface="Consolas" panose="020B0609020204030204" pitchFamily="49" charset="0"/>
              </a:rPr>
              <a:t>) </a:t>
            </a:r>
            <a:r>
              <a:rPr sz="1800" dirty="0">
                <a:solidFill>
                  <a:srgbClr val="99CC00"/>
                </a:solidFill>
                <a:latin typeface="Consolas" panose="020B0609020204030204" pitchFamily="49" charset="0"/>
              </a:rPr>
              <a:t># selection for plotting  </a:t>
            </a:r>
            <a:r>
              <a:rPr sz="1800" dirty="0">
                <a:latin typeface="Consolas" panose="020B0609020204030204" pitchFamily="49" charset="0"/>
              </a:rPr>
              <a:t>
</a:t>
            </a:r>
            <a:r>
              <a:rPr sz="1800" dirty="0" err="1">
                <a:latin typeface="Consolas" panose="020B0609020204030204" pitchFamily="49" charset="0"/>
              </a:rPr>
              <a:t>sym</a:t>
            </a:r>
            <a:r>
              <a:rPr sz="1800" dirty="0">
                <a:latin typeface="Consolas" panose="020B0609020204030204" pitchFamily="49" charset="0"/>
              </a:rPr>
              <a:t> &lt;- </a:t>
            </a:r>
            <a:r>
              <a:rPr sz="1800" b="1" dirty="0" err="1">
                <a:solidFill>
                  <a:srgbClr val="99FF99"/>
                </a:solidFill>
                <a:latin typeface="Consolas" panose="020B0609020204030204" pitchFamily="49" charset="0"/>
              </a:rPr>
              <a:t>as.integer</a:t>
            </a:r>
            <a:r>
              <a:rPr sz="1800" dirty="0">
                <a:latin typeface="Consolas" panose="020B0609020204030204" pitchFamily="49" charset="0"/>
              </a:rPr>
              <a:t>(</a:t>
            </a:r>
            <a:r>
              <a:rPr sz="1800" dirty="0" err="1">
                <a:latin typeface="Consolas" panose="020B0609020204030204" pitchFamily="49" charset="0"/>
              </a:rPr>
              <a:t>stations</a:t>
            </a:r>
            <a:r>
              <a:rPr sz="1800" b="1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$</a:t>
            </a:r>
            <a:r>
              <a:rPr sz="1800" dirty="0" err="1">
                <a:latin typeface="Consolas" panose="020B0609020204030204" pitchFamily="49" charset="0"/>
              </a:rPr>
              <a:t>LEGEND</a:t>
            </a:r>
            <a:r>
              <a:rPr sz="1800" dirty="0">
                <a:latin typeface="Consolas" panose="020B0609020204030204" pitchFamily="49" charset="0"/>
              </a:rPr>
              <a:t>[</a:t>
            </a:r>
            <a:r>
              <a:rPr sz="1800" dirty="0" err="1">
                <a:latin typeface="Consolas" panose="020B0609020204030204" pitchFamily="49" charset="0"/>
              </a:rPr>
              <a:t>sel</a:t>
            </a:r>
            <a:r>
              <a:rPr sz="1800" dirty="0">
                <a:latin typeface="Consolas" panose="020B0609020204030204" pitchFamily="49" charset="0"/>
              </a:rPr>
              <a:t>]) </a:t>
            </a:r>
            <a:r>
              <a:rPr sz="1800" dirty="0">
                <a:solidFill>
                  <a:srgbClr val="99CC00"/>
                </a:solidFill>
                <a:latin typeface="Consolas" panose="020B0609020204030204" pitchFamily="49" charset="0"/>
              </a:rPr>
              <a:t># symbols </a:t>
            </a:r>
            <a:r>
              <a:rPr sz="1800" dirty="0">
                <a:latin typeface="Consolas" panose="020B0609020204030204" pitchFamily="49" charset="0"/>
              </a:rPr>
              <a:t>
</a:t>
            </a:r>
            <a:r>
              <a:rPr sz="1800" b="1" dirty="0">
                <a:solidFill>
                  <a:srgbClr val="99FF99"/>
                </a:solidFill>
                <a:latin typeface="Consolas" panose="020B0609020204030204" pitchFamily="49" charset="0"/>
              </a:rPr>
              <a:t>points</a:t>
            </a:r>
            <a:r>
              <a:rPr sz="1800" dirty="0">
                <a:latin typeface="Consolas" panose="020B0609020204030204" pitchFamily="49" charset="0"/>
              </a:rPr>
              <a:t>(stations[</a:t>
            </a:r>
            <a:r>
              <a:rPr sz="1800" dirty="0" err="1">
                <a:latin typeface="Consolas" panose="020B0609020204030204" pitchFamily="49" charset="0"/>
              </a:rPr>
              <a:t>sel</a:t>
            </a:r>
            <a:r>
              <a:rPr sz="1800" dirty="0">
                <a:latin typeface="Consolas" panose="020B0609020204030204" pitchFamily="49" charset="0"/>
              </a:rPr>
              <a:t>,], </a:t>
            </a:r>
            <a:r>
              <a:rPr sz="1800" dirty="0" err="1">
                <a:solidFill>
                  <a:srgbClr val="FF0000"/>
                </a:solidFill>
                <a:latin typeface="Consolas" panose="020B0609020204030204" pitchFamily="49" charset="0"/>
              </a:rPr>
              <a:t>pch</a:t>
            </a:r>
            <a:r>
              <a:rPr sz="1800" dirty="0">
                <a:solidFill>
                  <a:srgbClr val="FF0000"/>
                </a:solidFill>
                <a:latin typeface="Consolas" panose="020B0609020204030204" pitchFamily="49" charset="0"/>
              </a:rPr>
              <a:t> =</a:t>
            </a:r>
            <a:r>
              <a:rPr sz="1800" dirty="0">
                <a:latin typeface="Consolas" panose="020B0609020204030204" pitchFamily="49" charset="0"/>
              </a:rPr>
              <a:t> </a:t>
            </a:r>
            <a:r>
              <a:rPr sz="1800" dirty="0" err="1">
                <a:latin typeface="Consolas" panose="020B0609020204030204" pitchFamily="49" charset="0"/>
              </a:rPr>
              <a:t>sym</a:t>
            </a:r>
            <a:r>
              <a:rPr sz="1800" dirty="0">
                <a:latin typeface="Consolas" panose="020B0609020204030204" pitchFamily="49" charset="0"/>
              </a:rPr>
              <a:t>) 
</a:t>
            </a:r>
            <a:r>
              <a:rPr sz="1800" b="1" dirty="0">
                <a:solidFill>
                  <a:srgbClr val="99FF99"/>
                </a:solidFill>
                <a:latin typeface="Consolas" panose="020B0609020204030204" pitchFamily="49" charset="0"/>
              </a:rPr>
              <a:t>legend</a:t>
            </a:r>
            <a:r>
              <a:rPr sz="1800" dirty="0">
                <a:latin typeface="Consolas" panose="020B0609020204030204" pitchFamily="49" charset="0"/>
              </a:rPr>
              <a:t>(</a:t>
            </a:r>
            <a:r>
              <a:rPr sz="1800" dirty="0">
                <a:solidFill>
                  <a:srgbClr val="FF0000"/>
                </a:solidFill>
                <a:latin typeface="Consolas" panose="020B0609020204030204" pitchFamily="49" charset="0"/>
              </a:rPr>
              <a:t>legend =</a:t>
            </a:r>
            <a:r>
              <a:rPr sz="1800" dirty="0">
                <a:latin typeface="Consolas" panose="020B0609020204030204" pitchFamily="49" charset="0"/>
              </a:rPr>
              <a:t> </a:t>
            </a:r>
            <a:r>
              <a:rPr sz="1800" b="1" dirty="0">
                <a:solidFill>
                  <a:srgbClr val="99FF99"/>
                </a:solidFill>
                <a:latin typeface="Consolas" panose="020B0609020204030204" pitchFamily="49" charset="0"/>
              </a:rPr>
              <a:t>c</a:t>
            </a:r>
            <a:r>
              <a:rPr sz="1800" dirty="0">
                <a:latin typeface="Consolas" panose="020B0609020204030204" pitchFamily="49" charset="0"/>
              </a:rPr>
              <a:t>(</a:t>
            </a:r>
            <a:r>
              <a:rPr sz="1800" dirty="0">
                <a:solidFill>
                  <a:srgbClr val="61D6FF"/>
                </a:solidFill>
                <a:latin typeface="Consolas" panose="020B0609020204030204" pitchFamily="49" charset="0"/>
              </a:rPr>
              <a:t>"A Road"</a:t>
            </a:r>
            <a:r>
              <a:rPr sz="1800" dirty="0">
                <a:latin typeface="Consolas" panose="020B0609020204030204" pitchFamily="49" charset="0"/>
              </a:rPr>
              <a:t>, </a:t>
            </a:r>
            <a:r>
              <a:rPr sz="1800" dirty="0">
                <a:solidFill>
                  <a:srgbClr val="61D6FF"/>
                </a:solidFill>
                <a:latin typeface="Consolas" panose="020B0609020204030204" pitchFamily="49" charset="0"/>
              </a:rPr>
              <a:t>"RTS"</a:t>
            </a:r>
            <a:r>
              <a:rPr sz="1800" dirty="0">
                <a:latin typeface="Consolas" panose="020B0609020204030204" pitchFamily="49" charset="0"/>
              </a:rPr>
              <a:t>), </a:t>
            </a:r>
            <a:r>
              <a:rPr sz="1800" dirty="0">
                <a:solidFill>
                  <a:srgbClr val="61D6FF"/>
                </a:solidFill>
                <a:latin typeface="Consolas" panose="020B0609020204030204" pitchFamily="49" charset="0"/>
              </a:rPr>
              <a:t>"</a:t>
            </a:r>
            <a:r>
              <a:rPr sz="1800" dirty="0" err="1">
                <a:solidFill>
                  <a:srgbClr val="61D6FF"/>
                </a:solidFill>
                <a:latin typeface="Consolas" panose="020B0609020204030204" pitchFamily="49" charset="0"/>
              </a:rPr>
              <a:t>bottomright</a:t>
            </a:r>
            <a:r>
              <a:rPr sz="1800" dirty="0">
                <a:solidFill>
                  <a:srgbClr val="61D6FF"/>
                </a:solidFill>
                <a:latin typeface="Consolas" panose="020B0609020204030204" pitchFamily="49" charset="0"/>
              </a:rPr>
              <a:t>"</a:t>
            </a:r>
            <a:r>
              <a:rPr sz="1800" dirty="0">
                <a:latin typeface="Consolas" panose="020B0609020204030204" pitchFamily="49" charset="0"/>
              </a:rPr>
              <a:t>, </a:t>
            </a:r>
            <a:r>
              <a:rPr sz="1800" dirty="0" err="1">
                <a:solidFill>
                  <a:srgbClr val="FF0000"/>
                </a:solidFill>
                <a:latin typeface="Consolas" panose="020B0609020204030204" pitchFamily="49" charset="0"/>
              </a:rPr>
              <a:t>pch</a:t>
            </a:r>
            <a:r>
              <a:rPr sz="1800" dirty="0">
                <a:solidFill>
                  <a:srgbClr val="FF0000"/>
                </a:solidFill>
                <a:latin typeface="Consolas" panose="020B0609020204030204" pitchFamily="49" charset="0"/>
              </a:rPr>
              <a:t> =</a:t>
            </a:r>
            <a:r>
              <a:rPr sz="1800" dirty="0">
                <a:latin typeface="Consolas" panose="020B0609020204030204" pitchFamily="49" charset="0"/>
              </a:rPr>
              <a:t> unique(</a:t>
            </a:r>
            <a:r>
              <a:rPr sz="1800" dirty="0" err="1">
                <a:latin typeface="Consolas" panose="020B0609020204030204" pitchFamily="49" charset="0"/>
              </a:rPr>
              <a:t>sym</a:t>
            </a:r>
            <a:r>
              <a:rPr sz="1800" dirty="0">
                <a:latin typeface="Consolas" panose="020B0609020204030204" pitchFamily="49" charset="0"/>
              </a:rPr>
              <a:t>))</a:t>
            </a: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A20B1E2-B454-46DB-B42D-928ED085A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Tube and Train Stations with Legend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64C9065-A256-4937-89D9-6E54E738B7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26385" y="1336675"/>
            <a:ext cx="5953518" cy="5065713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07960-0A27-4168-AF16-5D3268F1A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Tube and Train Station Output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dirty="0"/>
          </a:p>
          <a:p>
            <a:pPr marL="1270000" indent="0">
              <a:buNone/>
            </a:pPr>
            <a:r>
              <a:rPr sz="1800" dirty="0">
                <a:latin typeface="Consolas" panose="020B0609020204030204" pitchFamily="49" charset="0"/>
              </a:rPr>
              <a:t>## #4D4D4D #969696 #C3C3C3 #E6E6E6 
##       9       8       8       8 
## [1] "Railway Station"                           
## [2] "Rapid Transit Station"                     
## [3] "Roundabout, A Road Dual Carriageway"       
## [4] "Roundabout, A Road Single Carriageway"     
## [5] "Roundabout, B Road Dual Carriageway"       
## [6] "Roundabout, B Road Single Carriageway"     
## [7] "Roundabout, Minor Road over 4 </a:t>
            </a:r>
            <a:r>
              <a:rPr sz="1800" dirty="0" err="1">
                <a:latin typeface="Consolas" panose="020B0609020204030204" pitchFamily="49" charset="0"/>
              </a:rPr>
              <a:t>metres</a:t>
            </a:r>
            <a:r>
              <a:rPr sz="1800" dirty="0">
                <a:latin typeface="Consolas" panose="020B0609020204030204" pitchFamily="49" charset="0"/>
              </a:rPr>
              <a:t> wide" 
## [8] "Roundabout, Primary Route Dual Carriageway"
## [9] "Roundabout, Primary Route Single </a:t>
            </a:r>
            <a:r>
              <a:rPr sz="1800" dirty="0" err="1">
                <a:latin typeface="Consolas" panose="020B0609020204030204" pitchFamily="49" charset="0"/>
              </a:rPr>
              <a:t>C'way</a:t>
            </a:r>
            <a:r>
              <a:rPr sz="1800" dirty="0">
                <a:latin typeface="Consolas" panose="020B0609020204030204" pitchFamily="49" charset="0"/>
              </a:rPr>
              <a:t>"</a:t>
            </a: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75C4DC-8FFA-4443-8F0F-EACEB31E0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Comments on the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lvl="1"/>
            <a:r>
              <a:rPr dirty="0"/>
              <a:t>The above block of code first identifies which types of transport points are present in the map with </a:t>
            </a:r>
            <a:r>
              <a:rPr sz="1800" dirty="0">
                <a:latin typeface="Courier"/>
              </a:rPr>
              <a:t>levels</a:t>
            </a:r>
            <a:r>
              <a:rPr dirty="0"/>
              <a:t> (this command only works on factor data).</a:t>
            </a:r>
          </a:p>
          <a:p>
            <a:pPr lvl="1"/>
            <a:r>
              <a:rPr dirty="0"/>
              <a:t>Next we select a subset of </a:t>
            </a:r>
            <a:r>
              <a:rPr sz="2300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stations</a:t>
            </a:r>
            <a:r>
              <a:rPr dirty="0"/>
              <a:t> using a new command, </a:t>
            </a:r>
            <a:r>
              <a:rPr sz="23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grepl</a:t>
            </a:r>
            <a:r>
              <a:rPr dirty="0"/>
              <a:t>, to determine which points we want to plot.</a:t>
            </a:r>
          </a:p>
          <a:p>
            <a:pPr lvl="1"/>
            <a:r>
              <a:rPr dirty="0"/>
              <a:t>Note that </a:t>
            </a:r>
            <a:r>
              <a:rPr sz="23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grepl</a:t>
            </a:r>
            <a:r>
              <a:rPr lang="en-US" sz="1800" dirty="0" err="1">
                <a:latin typeface="Courier"/>
              </a:rPr>
              <a:t>'</a:t>
            </a:r>
            <a:r>
              <a:rPr dirty="0" err="1"/>
              <a:t>s</a:t>
            </a:r>
            <a:r>
              <a:rPr dirty="0"/>
              <a:t> first argument is a text string (hence the quote marks) and the second is a factor (try typing </a:t>
            </a:r>
            <a:r>
              <a:rPr sz="2300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class(</a:t>
            </a:r>
            <a:r>
              <a:rPr sz="23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stations$LEGEND</a:t>
            </a:r>
            <a:r>
              <a:rPr sz="2300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) </a:t>
            </a:r>
            <a:r>
              <a:rPr dirty="0"/>
              <a:t>to test this).</a:t>
            </a:r>
          </a:p>
          <a:p>
            <a:pPr lvl="1"/>
            <a:r>
              <a:rPr dirty="0" err="1"/>
              <a:t>grepl</a:t>
            </a:r>
            <a:r>
              <a:rPr dirty="0"/>
              <a:t>` uses </a:t>
            </a:r>
            <a:r>
              <a:rPr i="1" dirty="0"/>
              <a:t>regular expressions</a:t>
            </a:r>
            <a:r>
              <a:rPr dirty="0"/>
              <a:t> to match whether each element in a vector of text or factor names match the text pattern we want.</a:t>
            </a:r>
          </a:p>
          <a:p>
            <a:pPr lvl="1"/>
            <a:r>
              <a:rPr dirty="0"/>
              <a:t>In this case, because we are only interested in roundabouts that are A roads and Rapid Transit systems (RTS).</a:t>
            </a:r>
          </a:p>
          <a:p>
            <a:pPr lvl="1"/>
            <a:r>
              <a:rPr dirty="0"/>
              <a:t>Note the use of the vertical separator </a:t>
            </a:r>
            <a:r>
              <a:rPr sz="1800" dirty="0">
                <a:latin typeface="Courier"/>
              </a:rPr>
              <a:t>|</a:t>
            </a:r>
            <a:r>
              <a:rPr dirty="0"/>
              <a:t> to indicate that we want to match </a:t>
            </a:r>
            <a:r>
              <a:rPr sz="2300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LEGEND</a:t>
            </a:r>
            <a:r>
              <a:rPr dirty="0"/>
              <a:t> names that contain either “A Road” </a:t>
            </a:r>
            <a:r>
              <a:rPr i="1" dirty="0"/>
              <a:t>or</a:t>
            </a:r>
            <a:r>
              <a:rPr dirty="0"/>
              <a:t> “Rapid”.</a:t>
            </a:r>
          </a:p>
          <a:p>
            <a:pPr lvl="1"/>
            <a:r>
              <a:rPr dirty="0"/>
              <a:t>Based on the positive matches (saved as </a:t>
            </a:r>
            <a:r>
              <a:rPr sz="23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sel</a:t>
            </a:r>
            <a:r>
              <a:rPr dirty="0"/>
              <a:t>, a vector of </a:t>
            </a:r>
            <a:r>
              <a:rPr sz="2300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TRUE</a:t>
            </a:r>
            <a:r>
              <a:rPr dirty="0"/>
              <a:t> and </a:t>
            </a:r>
            <a:r>
              <a:rPr sz="2300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FALSE</a:t>
            </a:r>
            <a:r>
              <a:rPr dirty="0"/>
              <a:t> values), we subset the stations.</a:t>
            </a:r>
          </a:p>
          <a:p>
            <a:pPr lvl="1"/>
            <a:r>
              <a:rPr dirty="0"/>
              <a:t>Finally we plot these as points, using the integer of their name to decide the symbol and add a legend.</a:t>
            </a: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28C883-D82C-43AC-B79A-54954A503A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Making maps with tmap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dirty="0"/>
              <a:t>tmap was created to overcome some of the limitations of base graphics and ggmap.</a:t>
            </a:r>
          </a:p>
          <a:p>
            <a:pPr lvl="1"/>
            <a:r>
              <a:rPr dirty="0"/>
              <a:t>A concise introduction to tmap can be accessed (after the package is installed) by using the vignette function:</a:t>
            </a:r>
          </a:p>
          <a:p>
            <a:pPr marL="1270000" indent="0">
              <a:buNone/>
            </a:pPr>
            <a:r>
              <a:rPr sz="1800" b="1" dirty="0">
                <a:solidFill>
                  <a:srgbClr val="99FF99"/>
                </a:solidFill>
                <a:latin typeface="Consolas" panose="020B0609020204030204" pitchFamily="49" charset="0"/>
              </a:rPr>
              <a:t>library</a:t>
            </a:r>
            <a:r>
              <a:rPr sz="1800" dirty="0">
                <a:latin typeface="Consolas" panose="020B0609020204030204" pitchFamily="49" charset="0"/>
              </a:rPr>
              <a:t>(tmap) </a:t>
            </a:r>
            <a:br>
              <a:rPr dirty="0">
                <a:latin typeface="Consolas" panose="020B0609020204030204" pitchFamily="49" charset="0"/>
              </a:rPr>
            </a:br>
            <a:r>
              <a:rPr sz="1800" b="1" dirty="0">
                <a:solidFill>
                  <a:srgbClr val="99FF99"/>
                </a:solidFill>
                <a:latin typeface="Consolas" panose="020B0609020204030204" pitchFamily="49" charset="0"/>
              </a:rPr>
              <a:t>vignette</a:t>
            </a:r>
            <a:r>
              <a:rPr sz="1800" dirty="0">
                <a:latin typeface="Consolas" panose="020B0609020204030204" pitchFamily="49" charset="0"/>
              </a:rPr>
              <a:t>(</a:t>
            </a:r>
            <a:r>
              <a:rPr sz="1800" dirty="0">
                <a:solidFill>
                  <a:srgbClr val="61D6FF"/>
                </a:solidFill>
                <a:latin typeface="Consolas" panose="020B0609020204030204" pitchFamily="49" charset="0"/>
              </a:rPr>
              <a:t>"tmap-</a:t>
            </a:r>
            <a:r>
              <a:rPr sz="1800" dirty="0" err="1">
                <a:solidFill>
                  <a:srgbClr val="61D6FF"/>
                </a:solidFill>
                <a:latin typeface="Consolas" panose="020B0609020204030204" pitchFamily="49" charset="0"/>
              </a:rPr>
              <a:t>getstarted</a:t>
            </a:r>
            <a:r>
              <a:rPr sz="1800" dirty="0">
                <a:solidFill>
                  <a:srgbClr val="61D6FF"/>
                </a:solidFill>
                <a:latin typeface="Consolas" panose="020B0609020204030204" pitchFamily="49" charset="0"/>
              </a:rPr>
              <a:t>"</a:t>
            </a:r>
            <a:r>
              <a:rPr sz="1800" dirty="0">
                <a:latin typeface="Consolas" panose="020B0609020204030204" pitchFamily="49" charset="0"/>
              </a:rPr>
              <a:t>)</a:t>
            </a:r>
          </a:p>
          <a:p>
            <a:pPr marL="1270000" indent="0">
              <a:buNone/>
            </a:pPr>
            <a:r>
              <a:rPr sz="1800" dirty="0">
                <a:latin typeface="Consolas" panose="020B0609020204030204" pitchFamily="49" charset="0"/>
              </a:rPr>
              <a:t>## starting </a:t>
            </a:r>
            <a:r>
              <a:rPr sz="1800" dirty="0" err="1">
                <a:latin typeface="Consolas" panose="020B0609020204030204" pitchFamily="49" charset="0"/>
              </a:rPr>
              <a:t>httpd</a:t>
            </a:r>
            <a:r>
              <a:rPr sz="1800" dirty="0">
                <a:latin typeface="Consolas" panose="020B0609020204030204" pitchFamily="49" charset="0"/>
              </a:rPr>
              <a:t> help server ... done</a:t>
            </a:r>
          </a:p>
          <a:p>
            <a:pPr lvl="1"/>
            <a:r>
              <a:rPr dirty="0"/>
              <a:t>A couple of basic plots show the package intuitive syntax and attractive default parameters.</a:t>
            </a:r>
          </a:p>
          <a:p>
            <a:pPr marL="1270000" indent="0">
              <a:buNone/>
            </a:pPr>
            <a:r>
              <a:rPr sz="1800" b="1" dirty="0" err="1">
                <a:solidFill>
                  <a:srgbClr val="99FF99"/>
                </a:solidFill>
                <a:latin typeface="Consolas" panose="020B0609020204030204" pitchFamily="49" charset="0"/>
              </a:rPr>
              <a:t>qtm</a:t>
            </a:r>
            <a:r>
              <a:rPr sz="1800" dirty="0">
                <a:latin typeface="Consolas" panose="020B0609020204030204" pitchFamily="49" charset="0"/>
              </a:rPr>
              <a:t>(</a:t>
            </a:r>
            <a:r>
              <a:rPr sz="1800" dirty="0" err="1">
                <a:solidFill>
                  <a:srgbClr val="FF0000"/>
                </a:solidFill>
                <a:latin typeface="Consolas" panose="020B0609020204030204" pitchFamily="49" charset="0"/>
              </a:rPr>
              <a:t>shp</a:t>
            </a:r>
            <a:r>
              <a:rPr sz="1800" dirty="0">
                <a:solidFill>
                  <a:srgbClr val="FF0000"/>
                </a:solidFill>
                <a:latin typeface="Consolas" panose="020B0609020204030204" pitchFamily="49" charset="0"/>
              </a:rPr>
              <a:t> =</a:t>
            </a:r>
            <a:r>
              <a:rPr sz="1800" dirty="0">
                <a:latin typeface="Consolas" panose="020B0609020204030204" pitchFamily="49" charset="0"/>
              </a:rPr>
              <a:t> </a:t>
            </a:r>
            <a:r>
              <a:rPr sz="1800" dirty="0" err="1">
                <a:latin typeface="Consolas" panose="020B0609020204030204" pitchFamily="49" charset="0"/>
              </a:rPr>
              <a:t>lnd</a:t>
            </a:r>
            <a:r>
              <a:rPr sz="1800" dirty="0">
                <a:solidFill>
                  <a:srgbClr val="FF0000"/>
                </a:solidFill>
                <a:latin typeface="Consolas" panose="020B0609020204030204" pitchFamily="49" charset="0"/>
              </a:rPr>
              <a:t>, fill = </a:t>
            </a:r>
            <a:r>
              <a:rPr sz="1800" dirty="0">
                <a:solidFill>
                  <a:srgbClr val="61D6FF"/>
                </a:solidFill>
                <a:latin typeface="Consolas" panose="020B0609020204030204" pitchFamily="49" charset="0"/>
              </a:rPr>
              <a:t>"</a:t>
            </a:r>
            <a:r>
              <a:rPr sz="1800" dirty="0" err="1">
                <a:solidFill>
                  <a:srgbClr val="61D6FF"/>
                </a:solidFill>
                <a:latin typeface="Consolas" panose="020B0609020204030204" pitchFamily="49" charset="0"/>
              </a:rPr>
              <a:t>Partic_Per</a:t>
            </a:r>
            <a:r>
              <a:rPr sz="1800" dirty="0">
                <a:solidFill>
                  <a:srgbClr val="61D6FF"/>
                </a:solidFill>
                <a:latin typeface="Consolas" panose="020B0609020204030204" pitchFamily="49" charset="0"/>
              </a:rPr>
              <a:t>"</a:t>
            </a:r>
            <a:r>
              <a:rPr sz="1800" dirty="0">
                <a:latin typeface="Consolas" panose="020B0609020204030204" pitchFamily="49" charset="0"/>
              </a:rPr>
              <a:t>, </a:t>
            </a:r>
            <a:r>
              <a:rPr sz="1800" dirty="0" err="1">
                <a:solidFill>
                  <a:srgbClr val="FF0000"/>
                </a:solidFill>
                <a:latin typeface="Consolas" panose="020B0609020204030204" pitchFamily="49" charset="0"/>
              </a:rPr>
              <a:t>fill.palette</a:t>
            </a:r>
            <a:r>
              <a:rPr sz="1800" dirty="0">
                <a:solidFill>
                  <a:srgbClr val="FF0000"/>
                </a:solidFill>
                <a:latin typeface="Consolas" panose="020B0609020204030204" pitchFamily="49" charset="0"/>
              </a:rPr>
              <a:t> = </a:t>
            </a:r>
            <a:r>
              <a:rPr sz="1800" dirty="0">
                <a:solidFill>
                  <a:srgbClr val="61D6FF"/>
                </a:solidFill>
                <a:latin typeface="Consolas" panose="020B0609020204030204" pitchFamily="49" charset="0"/>
              </a:rPr>
              <a:t>"-Blues"</a:t>
            </a:r>
            <a:r>
              <a:rPr sz="1800" dirty="0">
                <a:latin typeface="Consolas" panose="020B0609020204030204" pitchFamily="49" charset="0"/>
              </a:rPr>
              <a:t>) </a:t>
            </a:r>
            <a:r>
              <a:rPr sz="1800" i="1" dirty="0">
                <a:solidFill>
                  <a:srgbClr val="99CC00"/>
                </a:solidFill>
                <a:latin typeface="Consolas" panose="020B0609020204030204" pitchFamily="49" charset="0"/>
              </a:rPr>
              <a:t># not shown </a:t>
            </a: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8332A3D-D406-4183-BA25-BF9EA3927D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 </a:t>
            </a:r>
            <a:r>
              <a:rPr lang="en-US" dirty="0" err="1"/>
              <a:t>Partic_Per</a:t>
            </a:r>
            <a:endParaRPr lang="en-US" dirty="0"/>
          </a:p>
        </p:txBody>
      </p:sp>
      <p:pic>
        <p:nvPicPr>
          <p:cNvPr id="5" name="Content Placeholder 4" descr="spatial_mapping_render_final_files/figure-pptx/unnamed-chunk-53-1.png">
            <a:extLst>
              <a:ext uri="{FF2B5EF4-FFF2-40B4-BE49-F238E27FC236}">
                <a16:creationId xmlns:a16="http://schemas.microsoft.com/office/drawing/2014/main" id="{E27FDA9B-8D6D-40A8-A73C-88513A2D5E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2303859" y="1336675"/>
            <a:ext cx="7598569" cy="5065713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318D9-BDBE-4B4A-80A3-0763650E1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 </a:t>
            </a:r>
            <a:r>
              <a:rPr lang="en-US" dirty="0" err="1"/>
              <a:t>Partic_Per</a:t>
            </a:r>
            <a:r>
              <a:rPr lang="en-US" dirty="0"/>
              <a:t> and Pop_2001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sz="3200" dirty="0">
              <a:latin typeface="Consolas" panose="020B0609020204030204" pitchFamily="49" charset="0"/>
            </a:endParaRPr>
          </a:p>
          <a:p>
            <a:pPr marL="461963" indent="0">
              <a:buNone/>
            </a:pPr>
            <a:r>
              <a:rPr sz="2000" b="1" dirty="0" err="1">
                <a:solidFill>
                  <a:srgbClr val="99FF99"/>
                </a:solidFill>
                <a:latin typeface="Consolas" panose="020B0609020204030204" pitchFamily="49" charset="0"/>
              </a:rPr>
              <a:t>qtm</a:t>
            </a:r>
            <a:r>
              <a:rPr sz="2000" dirty="0">
                <a:latin typeface="Consolas" panose="020B0609020204030204" pitchFamily="49" charset="0"/>
              </a:rPr>
              <a:t>(</a:t>
            </a:r>
            <a:r>
              <a:rPr sz="2000" dirty="0" err="1">
                <a:solidFill>
                  <a:srgbClr val="FF0000"/>
                </a:solidFill>
                <a:latin typeface="Consolas" panose="020B0609020204030204" pitchFamily="49" charset="0"/>
              </a:rPr>
              <a:t>shp</a:t>
            </a:r>
            <a:r>
              <a:rPr sz="2000" dirty="0">
                <a:solidFill>
                  <a:srgbClr val="FF0000"/>
                </a:solidFill>
                <a:latin typeface="Consolas" panose="020B0609020204030204" pitchFamily="49" charset="0"/>
              </a:rPr>
              <a:t> = </a:t>
            </a:r>
            <a:r>
              <a:rPr sz="2000" dirty="0" err="1">
                <a:latin typeface="Consolas" panose="020B0609020204030204" pitchFamily="49" charset="0"/>
              </a:rPr>
              <a:t>lnd</a:t>
            </a:r>
            <a:r>
              <a:rPr sz="2000" dirty="0">
                <a:latin typeface="Consolas" panose="020B0609020204030204" pitchFamily="49" charset="0"/>
              </a:rPr>
              <a:t>, </a:t>
            </a:r>
            <a:r>
              <a:rPr sz="2000" dirty="0">
                <a:solidFill>
                  <a:srgbClr val="FF0000"/>
                </a:solidFill>
                <a:latin typeface="Consolas" panose="020B0609020204030204" pitchFamily="49" charset="0"/>
              </a:rPr>
              <a:t>fill =</a:t>
            </a:r>
            <a:r>
              <a:rPr sz="2000" dirty="0">
                <a:latin typeface="Consolas" panose="020B0609020204030204" pitchFamily="49" charset="0"/>
              </a:rPr>
              <a:t> </a:t>
            </a:r>
            <a:r>
              <a:rPr sz="2000" b="1" dirty="0">
                <a:solidFill>
                  <a:srgbClr val="99FF99"/>
                </a:solidFill>
                <a:latin typeface="Consolas" panose="020B0609020204030204" pitchFamily="49" charset="0"/>
              </a:rPr>
              <a:t>c</a:t>
            </a:r>
            <a:r>
              <a:rPr sz="2000" dirty="0">
                <a:latin typeface="Consolas" panose="020B0609020204030204" pitchFamily="49" charset="0"/>
              </a:rPr>
              <a:t>(</a:t>
            </a:r>
            <a:r>
              <a:rPr sz="2000" dirty="0">
                <a:solidFill>
                  <a:srgbClr val="61D6FF"/>
                </a:solidFill>
                <a:latin typeface="Consolas" panose="020B0609020204030204" pitchFamily="49" charset="0"/>
              </a:rPr>
              <a:t>"</a:t>
            </a:r>
            <a:r>
              <a:rPr sz="2000" dirty="0" err="1">
                <a:solidFill>
                  <a:srgbClr val="61D6FF"/>
                </a:solidFill>
                <a:latin typeface="Consolas" panose="020B0609020204030204" pitchFamily="49" charset="0"/>
              </a:rPr>
              <a:t>Partic_Per</a:t>
            </a:r>
            <a:r>
              <a:rPr sz="2000" dirty="0">
                <a:solidFill>
                  <a:srgbClr val="61D6FF"/>
                </a:solidFill>
                <a:latin typeface="Consolas" panose="020B0609020204030204" pitchFamily="49" charset="0"/>
              </a:rPr>
              <a:t>"</a:t>
            </a:r>
            <a:r>
              <a:rPr sz="2000" dirty="0">
                <a:latin typeface="Consolas" panose="020B0609020204030204" pitchFamily="49" charset="0"/>
              </a:rPr>
              <a:t>, </a:t>
            </a:r>
            <a:r>
              <a:rPr sz="2000" dirty="0">
                <a:solidFill>
                  <a:srgbClr val="61D6FF"/>
                </a:solidFill>
                <a:latin typeface="Consolas" panose="020B0609020204030204" pitchFamily="49" charset="0"/>
              </a:rPr>
              <a:t>"Pop_2001"</a:t>
            </a:r>
            <a:r>
              <a:rPr sz="2000" dirty="0">
                <a:latin typeface="Consolas" panose="020B0609020204030204" pitchFamily="49" charset="0"/>
              </a:rPr>
              <a:t>), </a:t>
            </a:r>
            <a:endParaRPr lang="en-US" sz="2000" dirty="0">
              <a:latin typeface="Consolas" panose="020B0609020204030204" pitchFamily="49" charset="0"/>
            </a:endParaRPr>
          </a:p>
          <a:p>
            <a:pPr marL="461963" indent="0">
              <a:buNone/>
            </a:pP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  <a:t>		</a:t>
            </a:r>
            <a:r>
              <a:rPr sz="2000" dirty="0" err="1">
                <a:solidFill>
                  <a:srgbClr val="FF0000"/>
                </a:solidFill>
                <a:latin typeface="Consolas" panose="020B0609020204030204" pitchFamily="49" charset="0"/>
              </a:rPr>
              <a:t>fill.palette</a:t>
            </a:r>
            <a:r>
              <a:rPr sz="2000" dirty="0">
                <a:solidFill>
                  <a:srgbClr val="FF0000"/>
                </a:solidFill>
                <a:latin typeface="Consolas" panose="020B0609020204030204" pitchFamily="49" charset="0"/>
              </a:rPr>
              <a:t> = </a:t>
            </a:r>
            <a:r>
              <a:rPr sz="2000" dirty="0">
                <a:solidFill>
                  <a:srgbClr val="61D6FF"/>
                </a:solidFill>
                <a:latin typeface="Consolas" panose="020B0609020204030204" pitchFamily="49" charset="0"/>
              </a:rPr>
              <a:t>"Blues"</a:t>
            </a:r>
            <a:r>
              <a:rPr sz="2000" dirty="0">
                <a:latin typeface="Consolas" panose="020B0609020204030204" pitchFamily="49" charset="0"/>
              </a:rPr>
              <a:t>, </a:t>
            </a:r>
            <a:r>
              <a:rPr sz="2000" dirty="0" err="1">
                <a:solidFill>
                  <a:srgbClr val="FF0000"/>
                </a:solidFill>
                <a:latin typeface="Consolas" panose="020B0609020204030204" pitchFamily="49" charset="0"/>
              </a:rPr>
              <a:t>nrow</a:t>
            </a:r>
            <a:r>
              <a:rPr sz="2000" dirty="0">
                <a:solidFill>
                  <a:srgbClr val="FF0000"/>
                </a:solidFill>
                <a:latin typeface="Consolas" panose="020B0609020204030204" pitchFamily="49" charset="0"/>
              </a:rPr>
              <a:t> =</a:t>
            </a:r>
            <a:r>
              <a:rPr sz="2000" dirty="0">
                <a:latin typeface="Consolas" panose="020B0609020204030204" pitchFamily="49" charset="0"/>
              </a:rPr>
              <a:t> </a:t>
            </a:r>
            <a:r>
              <a:rPr lang="en-US" sz="2000" b="1" dirty="0">
                <a:solidFill>
                  <a:srgbClr val="62DBD8"/>
                </a:solidFill>
                <a:latin typeface="Consolas" panose="020B0609020204030204" pitchFamily="49" charset="0"/>
              </a:rPr>
              <a:t>1</a:t>
            </a:r>
            <a:r>
              <a:rPr sz="2000" dirty="0">
                <a:latin typeface="Consolas" panose="020B0609020204030204" pitchFamily="49" charset="0"/>
              </a:rPr>
              <a:t>)</a:t>
            </a:r>
          </a:p>
          <a:p>
            <a:pPr marL="461963" indent="0">
              <a:buNone/>
            </a:pPr>
            <a:endParaRPr lang="en-US" sz="2000" dirty="0">
              <a:latin typeface="Consolas" panose="020B0609020204030204" pitchFamily="49" charset="0"/>
            </a:endParaRPr>
          </a:p>
          <a:p>
            <a:pPr marL="461963" indent="0">
              <a:buNone/>
            </a:pPr>
            <a:r>
              <a:rPr sz="2000" dirty="0">
                <a:latin typeface="Consolas" panose="020B0609020204030204" pitchFamily="49" charset="0"/>
              </a:rPr>
              <a:t>## Warning: Number of levels of the variable "Pop_2001" is 33, which is
## larger than </a:t>
            </a:r>
            <a:r>
              <a:rPr sz="2000" dirty="0" err="1">
                <a:latin typeface="Consolas" panose="020B0609020204030204" pitchFamily="49" charset="0"/>
              </a:rPr>
              <a:t>max.categories</a:t>
            </a:r>
            <a:r>
              <a:rPr sz="2000" dirty="0">
                <a:latin typeface="Consolas" panose="020B0609020204030204" pitchFamily="49" charset="0"/>
              </a:rPr>
              <a:t> (which is 30), so levels are combined. Set
## </a:t>
            </a:r>
            <a:r>
              <a:rPr sz="2000" dirty="0" err="1">
                <a:latin typeface="Consolas" panose="020B0609020204030204" pitchFamily="49" charset="0"/>
              </a:rPr>
              <a:t>tmap_options</a:t>
            </a:r>
            <a:r>
              <a:rPr sz="2000" dirty="0">
                <a:latin typeface="Consolas" panose="020B0609020204030204" pitchFamily="49" charset="0"/>
              </a:rPr>
              <a:t>(</a:t>
            </a:r>
            <a:r>
              <a:rPr sz="2000" dirty="0" err="1">
                <a:latin typeface="Consolas" panose="020B0609020204030204" pitchFamily="49" charset="0"/>
              </a:rPr>
              <a:t>max.categories</a:t>
            </a:r>
            <a:r>
              <a:rPr sz="2000" dirty="0">
                <a:latin typeface="Consolas" panose="020B0609020204030204" pitchFamily="49" charset="0"/>
              </a:rPr>
              <a:t> = 33) in the layer function to show all levels.</a:t>
            </a: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F88A820-C2AB-49BA-92D6-40017E7CB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 </a:t>
            </a:r>
            <a:r>
              <a:rPr lang="en-US" dirty="0" err="1"/>
              <a:t>Partic_Per</a:t>
            </a:r>
            <a:r>
              <a:rPr lang="en-US" dirty="0"/>
              <a:t> and Pop_2001</a:t>
            </a:r>
          </a:p>
        </p:txBody>
      </p:sp>
      <p:pic>
        <p:nvPicPr>
          <p:cNvPr id="10" name="Content Placeholder 7">
            <a:extLst>
              <a:ext uri="{FF2B5EF4-FFF2-40B4-BE49-F238E27FC236}">
                <a16:creationId xmlns:a16="http://schemas.microsoft.com/office/drawing/2014/main" id="{4E9E00C1-EAB6-4347-97CA-DB01017E49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tretch/>
        </p:blipFill>
        <p:spPr>
          <a:xfrm>
            <a:off x="1389391" y="1336675"/>
            <a:ext cx="9427505" cy="506571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A58396-9B62-4BCB-A3B6-DBFDAFA38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Check the Classes in the Data Slot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buFont typeface="Arial" panose="020B0604020202020204" pitchFamily="34" charset="0"/>
              <a:buChar char="•"/>
            </a:pPr>
            <a:r>
              <a:rPr dirty="0"/>
              <a:t>To check the classes of all the variables in a spatial dataset, you can use the following command:</a:t>
            </a:r>
          </a:p>
          <a:p>
            <a:pPr marL="1270000" indent="0">
              <a:buNone/>
            </a:pPr>
            <a:r>
              <a:rPr sz="1800" b="1" dirty="0" err="1">
                <a:solidFill>
                  <a:srgbClr val="99FF99"/>
                </a:solidFill>
                <a:latin typeface="Consolas" panose="020B0609020204030204" pitchFamily="49" charset="0"/>
              </a:rPr>
              <a:t>sapply</a:t>
            </a:r>
            <a:r>
              <a:rPr sz="1800" dirty="0">
                <a:latin typeface="Consolas" panose="020B0609020204030204" pitchFamily="49" charset="0"/>
              </a:rPr>
              <a:t>(</a:t>
            </a:r>
            <a:r>
              <a:rPr sz="1800" dirty="0" err="1">
                <a:latin typeface="Consolas" panose="020B0609020204030204" pitchFamily="49" charset="0"/>
              </a:rPr>
              <a:t>lnd</a:t>
            </a:r>
            <a:r>
              <a:rPr sz="1800" dirty="0" err="1">
                <a:solidFill>
                  <a:srgbClr val="666666"/>
                </a:solidFill>
                <a:latin typeface="Consolas" panose="020B0609020204030204" pitchFamily="49" charset="0"/>
              </a:rPr>
              <a:t>@</a:t>
            </a:r>
            <a:r>
              <a:rPr sz="1800" dirty="0" err="1">
                <a:latin typeface="Consolas" panose="020B0609020204030204" pitchFamily="49" charset="0"/>
              </a:rPr>
              <a:t>data</a:t>
            </a:r>
            <a:r>
              <a:rPr sz="1800" dirty="0">
                <a:latin typeface="Consolas" panose="020B0609020204030204" pitchFamily="49" charset="0"/>
              </a:rPr>
              <a:t>, class) </a:t>
            </a:r>
          </a:p>
          <a:p>
            <a:pPr marL="1270000" indent="0">
              <a:buNone/>
            </a:pPr>
            <a:r>
              <a:rPr sz="1800" dirty="0">
                <a:latin typeface="Consolas" panose="020B0609020204030204" pitchFamily="49" charset="0"/>
              </a:rPr>
              <a:t>##  </a:t>
            </a:r>
            <a:r>
              <a:rPr sz="1800" dirty="0" err="1">
                <a:latin typeface="Consolas" panose="020B0609020204030204" pitchFamily="49" charset="0"/>
              </a:rPr>
              <a:t>ons_label</a:t>
            </a:r>
            <a:r>
              <a:rPr sz="1800" dirty="0">
                <a:latin typeface="Consolas" panose="020B0609020204030204" pitchFamily="49" charset="0"/>
              </a:rPr>
              <a:t>       name </a:t>
            </a:r>
            <a:r>
              <a:rPr sz="1800" dirty="0" err="1">
                <a:latin typeface="Consolas" panose="020B0609020204030204" pitchFamily="49" charset="0"/>
              </a:rPr>
              <a:t>Partic_Per</a:t>
            </a:r>
            <a:r>
              <a:rPr sz="1800" dirty="0">
                <a:latin typeface="Consolas" panose="020B0609020204030204" pitchFamily="49" charset="0"/>
              </a:rPr>
              <a:t>   Pop_2001 
##   "factor"   "factor"  "numeric"   "factor"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dirty="0"/>
              <a:t>This shows that, unexpectedly, Pop_2001 is a factor.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dirty="0"/>
              <a:t>We can coerce the variable into the correct, numeric, format with the following command:</a:t>
            </a:r>
          </a:p>
          <a:p>
            <a:pPr marL="1270000" indent="0">
              <a:buNone/>
            </a:pPr>
            <a:r>
              <a:rPr sz="1800" dirty="0">
                <a:latin typeface="Consolas" panose="020B0609020204030204" pitchFamily="49" charset="0"/>
              </a:rPr>
              <a:t>lnd</a:t>
            </a:r>
            <a:r>
              <a:rPr sz="1800" dirty="0">
                <a:solidFill>
                  <a:srgbClr val="666666"/>
                </a:solidFill>
                <a:latin typeface="Consolas" panose="020B0609020204030204" pitchFamily="49" charset="0"/>
              </a:rPr>
              <a:t>$</a:t>
            </a:r>
            <a:r>
              <a:rPr sz="1800" dirty="0">
                <a:latin typeface="Consolas" panose="020B0609020204030204" pitchFamily="49" charset="0"/>
              </a:rPr>
              <a:t>Pop_</a:t>
            </a:r>
            <a:r>
              <a:rPr sz="1800" dirty="0">
                <a:solidFill>
                  <a:srgbClr val="62DBD8"/>
                </a:solidFill>
                <a:latin typeface="Consolas" panose="020B0609020204030204" pitchFamily="49" charset="0"/>
              </a:rPr>
              <a:t>2001</a:t>
            </a:r>
            <a:r>
              <a:rPr sz="1800" dirty="0">
                <a:latin typeface="Consolas" panose="020B0609020204030204" pitchFamily="49" charset="0"/>
              </a:rPr>
              <a:t> &lt;-</a:t>
            </a:r>
            <a:r>
              <a:rPr sz="1800" dirty="0">
                <a:solidFill>
                  <a:srgbClr val="4070A0"/>
                </a:solidFill>
                <a:latin typeface="Consolas" panose="020B0609020204030204" pitchFamily="49" charset="0"/>
              </a:rPr>
              <a:t> </a:t>
            </a:r>
            <a:r>
              <a:rPr sz="1800" b="1" dirty="0" err="1">
                <a:solidFill>
                  <a:srgbClr val="99FF99"/>
                </a:solidFill>
                <a:latin typeface="Consolas" panose="020B0609020204030204" pitchFamily="49" charset="0"/>
              </a:rPr>
              <a:t>as.numeric</a:t>
            </a:r>
            <a:r>
              <a:rPr sz="1800" dirty="0">
                <a:latin typeface="Consolas" panose="020B0609020204030204" pitchFamily="49" charset="0"/>
              </a:rPr>
              <a:t>(</a:t>
            </a:r>
            <a:r>
              <a:rPr sz="1800" b="1" dirty="0" err="1">
                <a:solidFill>
                  <a:srgbClr val="99FF99"/>
                </a:solidFill>
                <a:latin typeface="Consolas" panose="020B0609020204030204" pitchFamily="49" charset="0"/>
              </a:rPr>
              <a:t>as.character</a:t>
            </a:r>
            <a:r>
              <a:rPr sz="1800" dirty="0">
                <a:latin typeface="Consolas" panose="020B0609020204030204" pitchFamily="49" charset="0"/>
              </a:rPr>
              <a:t>(lnd</a:t>
            </a:r>
            <a:r>
              <a:rPr sz="18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$</a:t>
            </a:r>
            <a:r>
              <a:rPr sz="1800" dirty="0">
                <a:latin typeface="Consolas" panose="020B0609020204030204" pitchFamily="49" charset="0"/>
              </a:rPr>
              <a:t>Pop_</a:t>
            </a:r>
            <a:r>
              <a:rPr sz="1800" dirty="0">
                <a:solidFill>
                  <a:srgbClr val="62DBD8"/>
                </a:solidFill>
                <a:latin typeface="Consolas" panose="020B0609020204030204" pitchFamily="49" charset="0"/>
              </a:rPr>
              <a:t>2001</a:t>
            </a:r>
            <a:r>
              <a:rPr sz="1800" dirty="0">
                <a:latin typeface="Consolas" panose="020B0609020204030204" pitchFamily="49" charset="0"/>
              </a:rPr>
              <a:t>)) </a:t>
            </a: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56484D-7259-4CE6-BE39-36F5CCFD8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Comments on the Plot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dirty="0"/>
              <a:t>The plot above shows the ease with which tmap can create maps next to each other for dif</a:t>
            </a:r>
            <a:r>
              <a:rPr lang="en-US" dirty="0"/>
              <a:t>f</a:t>
            </a:r>
            <a:r>
              <a:rPr dirty="0"/>
              <a:t>erent variables.</a:t>
            </a:r>
          </a:p>
          <a:p>
            <a:pPr lvl="1"/>
            <a:r>
              <a:rPr dirty="0"/>
              <a:t>The plot produced by the following code chunk (not shown) demonstrates the power of the </a:t>
            </a:r>
            <a:r>
              <a:rPr sz="20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tm_facets</a:t>
            </a:r>
            <a:r>
              <a:rPr sz="2000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dirty="0"/>
              <a:t>command.</a:t>
            </a:r>
          </a:p>
          <a:p>
            <a:pPr lvl="1"/>
            <a:r>
              <a:rPr dirty="0"/>
              <a:t>Note that all the maps created with the </a:t>
            </a:r>
            <a:r>
              <a:rPr dirty="0" err="1"/>
              <a:t>qtm</a:t>
            </a:r>
            <a:r>
              <a:rPr dirty="0"/>
              <a:t> function can also be created with </a:t>
            </a:r>
            <a:r>
              <a:rPr sz="20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tm_shape</a:t>
            </a:r>
            <a:r>
              <a:rPr dirty="0"/>
              <a:t>, followed by </a:t>
            </a:r>
            <a:r>
              <a:rPr sz="20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tm_fill</a:t>
            </a:r>
            <a:r>
              <a:rPr sz="2000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dirty="0"/>
              <a:t>(or another </a:t>
            </a:r>
            <a:r>
              <a:rPr sz="2000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tm_ function</a:t>
            </a:r>
            <a:r>
              <a:rPr dirty="0"/>
              <a:t>).</a:t>
            </a: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F5020-5C1E-4029-B178-7E25FE9E49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Enhance the Plot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61963" indent="0">
              <a:buNone/>
            </a:pPr>
            <a:r>
              <a:rPr sz="1800" b="1" dirty="0" err="1">
                <a:solidFill>
                  <a:srgbClr val="99FF99"/>
                </a:solidFill>
                <a:latin typeface="Consolas" panose="020B0609020204030204" pitchFamily="49" charset="0"/>
              </a:rPr>
              <a:t>tm_shape</a:t>
            </a:r>
            <a:r>
              <a:rPr sz="1800" dirty="0">
                <a:latin typeface="Consolas" panose="020B0609020204030204" pitchFamily="49" charset="0"/>
              </a:rPr>
              <a:t>(</a:t>
            </a:r>
            <a:r>
              <a:rPr sz="1800" dirty="0" err="1">
                <a:latin typeface="Consolas" panose="020B0609020204030204" pitchFamily="49" charset="0"/>
              </a:rPr>
              <a:t>lnd</a:t>
            </a:r>
            <a:r>
              <a:rPr sz="1800" dirty="0">
                <a:latin typeface="Consolas" panose="020B0609020204030204" pitchFamily="49" charset="0"/>
              </a:rPr>
              <a:t>) </a:t>
            </a:r>
            <a:r>
              <a:rPr sz="1800" b="1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+</a:t>
            </a:r>
            <a:r>
              <a:rPr sz="1800" dirty="0">
                <a:solidFill>
                  <a:srgbClr val="4070A0"/>
                </a:solidFill>
                <a:latin typeface="Consolas" panose="020B0609020204030204" pitchFamily="49" charset="0"/>
              </a:rPr>
              <a:t> </a:t>
            </a:r>
            <a:br>
              <a:rPr dirty="0">
                <a:latin typeface="Consolas" panose="020B0609020204030204" pitchFamily="49" charset="0"/>
              </a:rPr>
            </a:br>
            <a:r>
              <a:rPr sz="1800" dirty="0">
                <a:solidFill>
                  <a:srgbClr val="4070A0"/>
                </a:solidFill>
                <a:latin typeface="Consolas" panose="020B0609020204030204" pitchFamily="49" charset="0"/>
              </a:rPr>
              <a:t>  </a:t>
            </a:r>
            <a:r>
              <a:rPr sz="1800" b="1" dirty="0" err="1">
                <a:solidFill>
                  <a:srgbClr val="99FF99"/>
                </a:solidFill>
                <a:latin typeface="Consolas" panose="020B0609020204030204" pitchFamily="49" charset="0"/>
              </a:rPr>
              <a:t>tm_fill</a:t>
            </a:r>
            <a:r>
              <a:rPr sz="1800" dirty="0">
                <a:latin typeface="Consolas" panose="020B0609020204030204" pitchFamily="49" charset="0"/>
              </a:rPr>
              <a:t>(</a:t>
            </a:r>
            <a:r>
              <a:rPr sz="1800" dirty="0">
                <a:solidFill>
                  <a:srgbClr val="61D6FF"/>
                </a:solidFill>
                <a:latin typeface="Consolas" panose="020B0609020204030204" pitchFamily="49" charset="0"/>
              </a:rPr>
              <a:t>"Pop_2001"</a:t>
            </a:r>
            <a:r>
              <a:rPr sz="1800" dirty="0">
                <a:latin typeface="Consolas" panose="020B0609020204030204" pitchFamily="49" charset="0"/>
              </a:rPr>
              <a:t>, </a:t>
            </a:r>
            <a:r>
              <a:rPr sz="1800" dirty="0" err="1">
                <a:solidFill>
                  <a:srgbClr val="FF0000"/>
                </a:solidFill>
                <a:latin typeface="Consolas" panose="020B0609020204030204" pitchFamily="49" charset="0"/>
              </a:rPr>
              <a:t>thres.poly</a:t>
            </a:r>
            <a:r>
              <a:rPr sz="1800" dirty="0">
                <a:solidFill>
                  <a:srgbClr val="FF0000"/>
                </a:solidFill>
                <a:latin typeface="Consolas" panose="020B0609020204030204" pitchFamily="49" charset="0"/>
              </a:rPr>
              <a:t> = </a:t>
            </a:r>
            <a:r>
              <a:rPr sz="1800" b="1" dirty="0">
                <a:solidFill>
                  <a:srgbClr val="62DBD8"/>
                </a:solidFill>
                <a:latin typeface="Consolas" panose="020B0609020204030204" pitchFamily="49" charset="0"/>
              </a:rPr>
              <a:t>0</a:t>
            </a:r>
            <a:r>
              <a:rPr sz="1800" dirty="0">
                <a:latin typeface="Consolas" panose="020B0609020204030204" pitchFamily="49" charset="0"/>
              </a:rPr>
              <a:t>) </a:t>
            </a:r>
            <a:r>
              <a:rPr sz="1800" b="1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+ </a:t>
            </a:r>
            <a:br>
              <a:rPr dirty="0">
                <a:latin typeface="Consolas" panose="020B0609020204030204" pitchFamily="49" charset="0"/>
              </a:rPr>
            </a:br>
            <a:r>
              <a:rPr sz="1800" dirty="0">
                <a:solidFill>
                  <a:srgbClr val="4070A0"/>
                </a:solidFill>
                <a:latin typeface="Consolas" panose="020B0609020204030204" pitchFamily="49" charset="0"/>
              </a:rPr>
              <a:t>  </a:t>
            </a:r>
            <a:r>
              <a:rPr sz="1800" b="1" dirty="0" err="1">
                <a:solidFill>
                  <a:srgbClr val="99FF99"/>
                </a:solidFill>
                <a:latin typeface="Consolas" panose="020B0609020204030204" pitchFamily="49" charset="0"/>
              </a:rPr>
              <a:t>tm_facets</a:t>
            </a:r>
            <a:r>
              <a:rPr sz="1800" dirty="0">
                <a:latin typeface="Consolas" panose="020B0609020204030204" pitchFamily="49" charset="0"/>
              </a:rPr>
              <a:t>(</a:t>
            </a:r>
            <a:r>
              <a:rPr sz="1800" dirty="0">
                <a:solidFill>
                  <a:srgbClr val="61D6FF"/>
                </a:solidFill>
                <a:latin typeface="Consolas" panose="020B0609020204030204" pitchFamily="49" charset="0"/>
              </a:rPr>
              <a:t>"name"</a:t>
            </a:r>
            <a:r>
              <a:rPr sz="1800" dirty="0">
                <a:latin typeface="Consolas" panose="020B0609020204030204" pitchFamily="49" charset="0"/>
              </a:rPr>
              <a:t>, </a:t>
            </a:r>
            <a:r>
              <a:rPr sz="1800" dirty="0" err="1">
                <a:solidFill>
                  <a:srgbClr val="FF0000"/>
                </a:solidFill>
                <a:latin typeface="Consolas" panose="020B0609020204030204" pitchFamily="49" charset="0"/>
              </a:rPr>
              <a:t>free.coords</a:t>
            </a:r>
            <a:r>
              <a:rPr sz="1800" dirty="0">
                <a:solidFill>
                  <a:srgbClr val="FF0000"/>
                </a:solidFill>
                <a:latin typeface="Consolas" panose="020B0609020204030204" pitchFamily="49" charset="0"/>
              </a:rPr>
              <a:t> = </a:t>
            </a:r>
            <a:r>
              <a:rPr sz="1800" b="1" dirty="0">
                <a:solidFill>
                  <a:srgbClr val="62DBD8"/>
                </a:solidFill>
                <a:latin typeface="Consolas" panose="020B0609020204030204" pitchFamily="49" charset="0"/>
              </a:rPr>
              <a:t>TRUE</a:t>
            </a:r>
            <a:r>
              <a:rPr sz="1800" dirty="0">
                <a:latin typeface="Consolas" panose="020B0609020204030204" pitchFamily="49" charset="0"/>
              </a:rPr>
              <a:t>, </a:t>
            </a:r>
            <a:r>
              <a:rPr sz="1800" dirty="0" err="1">
                <a:solidFill>
                  <a:srgbClr val="FF0000"/>
                </a:solidFill>
                <a:latin typeface="Consolas" panose="020B0609020204030204" pitchFamily="49" charset="0"/>
              </a:rPr>
              <a:t>drop.units</a:t>
            </a:r>
            <a:r>
              <a:rPr sz="1800" dirty="0">
                <a:solidFill>
                  <a:srgbClr val="FF0000"/>
                </a:solidFill>
                <a:latin typeface="Consolas" panose="020B0609020204030204" pitchFamily="49" charset="0"/>
              </a:rPr>
              <a:t> = </a:t>
            </a:r>
            <a:r>
              <a:rPr sz="1800" b="1" dirty="0">
                <a:solidFill>
                  <a:srgbClr val="62DBD8"/>
                </a:solidFill>
                <a:latin typeface="Consolas" panose="020B0609020204030204" pitchFamily="49" charset="0"/>
              </a:rPr>
              <a:t>TRUE</a:t>
            </a:r>
            <a:r>
              <a:rPr sz="1800" dirty="0">
                <a:latin typeface="Consolas" panose="020B0609020204030204" pitchFamily="49" charset="0"/>
              </a:rPr>
              <a:t>) </a:t>
            </a:r>
          </a:p>
          <a:p>
            <a:pPr marL="461963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461963" indent="0">
              <a:buNone/>
            </a:pPr>
            <a:r>
              <a:rPr sz="1800" dirty="0">
                <a:latin typeface="Consolas" panose="020B0609020204030204" pitchFamily="49" charset="0"/>
              </a:rPr>
              <a:t>## Warning: Number of levels of the variable "Pop_2001" is 33, which is
## larger than </a:t>
            </a:r>
            <a:r>
              <a:rPr sz="1800" dirty="0" err="1">
                <a:latin typeface="Consolas" panose="020B0609020204030204" pitchFamily="49" charset="0"/>
              </a:rPr>
              <a:t>max.categories</a:t>
            </a:r>
            <a:r>
              <a:rPr sz="1800" dirty="0">
                <a:latin typeface="Consolas" panose="020B0609020204030204" pitchFamily="49" charset="0"/>
              </a:rPr>
              <a:t> (which is 30), so levels are combined. Set
## </a:t>
            </a:r>
            <a:r>
              <a:rPr sz="1800" dirty="0" err="1">
                <a:latin typeface="Consolas" panose="020B0609020204030204" pitchFamily="49" charset="0"/>
              </a:rPr>
              <a:t>tmap_options</a:t>
            </a:r>
            <a:r>
              <a:rPr sz="1800" dirty="0">
                <a:latin typeface="Consolas" panose="020B0609020204030204" pitchFamily="49" charset="0"/>
              </a:rPr>
              <a:t>(</a:t>
            </a:r>
            <a:r>
              <a:rPr sz="1800" dirty="0" err="1">
                <a:latin typeface="Consolas" panose="020B0609020204030204" pitchFamily="49" charset="0"/>
              </a:rPr>
              <a:t>max.categories</a:t>
            </a:r>
            <a:r>
              <a:rPr sz="1800" dirty="0">
                <a:latin typeface="Consolas" panose="020B0609020204030204" pitchFamily="49" charset="0"/>
              </a:rPr>
              <a:t> = 33) in the layer function to show all levels</a:t>
            </a:r>
            <a:r>
              <a:rPr sz="1800" dirty="0">
                <a:latin typeface="Courier"/>
              </a:rPr>
              <a:t>.</a:t>
            </a: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B4C866-172B-45B6-8F6D-3740D9BDC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 Burroughs with Populations</a:t>
            </a:r>
          </a:p>
        </p:txBody>
      </p:sp>
      <p:pic>
        <p:nvPicPr>
          <p:cNvPr id="5" name="Content Placeholder 4" descr="spatial_mapping_render_final_files/figure-pptx/unnamed-chunk-54-1.png">
            <a:extLst>
              <a:ext uri="{FF2B5EF4-FFF2-40B4-BE49-F238E27FC236}">
                <a16:creationId xmlns:a16="http://schemas.microsoft.com/office/drawing/2014/main" id="{96F640FA-42D8-4B0C-BCBA-465C0FCAFE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2303859" y="1336675"/>
            <a:ext cx="7598569" cy="5065713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2353E7-6987-4DE9-B1D0-D5F030D094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Create a Basemap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dirty="0"/>
              <a:t>To create a basemap with tmap, you can use the </a:t>
            </a:r>
            <a:r>
              <a:rPr sz="20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read_osm</a:t>
            </a:r>
            <a:r>
              <a:rPr sz="2000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dirty="0"/>
              <a:t>function, from the </a:t>
            </a:r>
            <a:r>
              <a:rPr sz="20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tmaptools</a:t>
            </a:r>
            <a:r>
              <a:rPr dirty="0"/>
              <a:t> package as follows.</a:t>
            </a:r>
          </a:p>
          <a:p>
            <a:pPr lvl="1"/>
            <a:r>
              <a:rPr dirty="0"/>
              <a:t>Note that you must first transform the data into a geographical CRS:</a:t>
            </a: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B1226-5C74-42C2-9537-5B0C749EC7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Transform the coordinate reference system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61963" indent="0">
              <a:buNone/>
            </a:pPr>
            <a:r>
              <a:rPr sz="1800" b="1" dirty="0">
                <a:solidFill>
                  <a:srgbClr val="99FF99"/>
                </a:solidFill>
                <a:latin typeface="Consolas" panose="020B0609020204030204" pitchFamily="49" charset="0"/>
              </a:rPr>
              <a:t>library</a:t>
            </a:r>
            <a:r>
              <a:rPr sz="1800" dirty="0">
                <a:latin typeface="Consolas" panose="020B0609020204030204" pitchFamily="49" charset="0"/>
              </a:rPr>
              <a:t>(OpenStreetMap)</a:t>
            </a:r>
            <a:br>
              <a:rPr dirty="0">
                <a:latin typeface="Consolas" panose="020B0609020204030204" pitchFamily="49" charset="0"/>
              </a:rPr>
            </a:br>
            <a:r>
              <a:rPr sz="1800" dirty="0" err="1">
                <a:latin typeface="Consolas" panose="020B0609020204030204" pitchFamily="49" charset="0"/>
              </a:rPr>
              <a:t>lnd_wgs</a:t>
            </a:r>
            <a:r>
              <a:rPr sz="1800" dirty="0">
                <a:latin typeface="Consolas" panose="020B0609020204030204" pitchFamily="49" charset="0"/>
              </a:rPr>
              <a:t> =</a:t>
            </a:r>
            <a:r>
              <a:rPr sz="1800" dirty="0">
                <a:solidFill>
                  <a:srgbClr val="4070A0"/>
                </a:solidFill>
                <a:latin typeface="Consolas" panose="020B0609020204030204" pitchFamily="49" charset="0"/>
              </a:rPr>
              <a:t> </a:t>
            </a:r>
            <a:r>
              <a:rPr sz="1800" b="1" dirty="0" err="1">
                <a:solidFill>
                  <a:srgbClr val="99FF99"/>
                </a:solidFill>
                <a:latin typeface="Consolas" panose="020B0609020204030204" pitchFamily="49" charset="0"/>
              </a:rPr>
              <a:t>spTransform</a:t>
            </a:r>
            <a:r>
              <a:rPr sz="1800" dirty="0">
                <a:latin typeface="Consolas" panose="020B0609020204030204" pitchFamily="49" charset="0"/>
              </a:rPr>
              <a:t>(</a:t>
            </a:r>
            <a:r>
              <a:rPr sz="1800" dirty="0" err="1">
                <a:latin typeface="Consolas" panose="020B0609020204030204" pitchFamily="49" charset="0"/>
              </a:rPr>
              <a:t>lnd</a:t>
            </a:r>
            <a:r>
              <a:rPr sz="1800" dirty="0">
                <a:latin typeface="Consolas" panose="020B0609020204030204" pitchFamily="49" charset="0"/>
              </a:rPr>
              <a:t>, </a:t>
            </a:r>
            <a:r>
              <a:rPr sz="1800" b="1" dirty="0">
                <a:solidFill>
                  <a:srgbClr val="99FF99"/>
                </a:solidFill>
                <a:latin typeface="Consolas" panose="020B0609020204030204" pitchFamily="49" charset="0"/>
              </a:rPr>
              <a:t>CRS</a:t>
            </a:r>
            <a:r>
              <a:rPr sz="1800" dirty="0">
                <a:latin typeface="Consolas" panose="020B0609020204030204" pitchFamily="49" charset="0"/>
              </a:rPr>
              <a:t>(</a:t>
            </a:r>
            <a:r>
              <a:rPr sz="1800" dirty="0">
                <a:solidFill>
                  <a:srgbClr val="61D6FF"/>
                </a:solidFill>
                <a:latin typeface="Consolas" panose="020B0609020204030204" pitchFamily="49" charset="0"/>
              </a:rPr>
              <a:t>"+</a:t>
            </a:r>
            <a:r>
              <a:rPr sz="1800" dirty="0" err="1">
                <a:solidFill>
                  <a:srgbClr val="61D6FF"/>
                </a:solidFill>
                <a:latin typeface="Consolas" panose="020B0609020204030204" pitchFamily="49" charset="0"/>
              </a:rPr>
              <a:t>init</a:t>
            </a:r>
            <a:r>
              <a:rPr sz="1800" dirty="0">
                <a:solidFill>
                  <a:srgbClr val="61D6FF"/>
                </a:solidFill>
                <a:latin typeface="Consolas" panose="020B0609020204030204" pitchFamily="49" charset="0"/>
              </a:rPr>
              <a:t>=epsg:4326"</a:t>
            </a:r>
            <a:r>
              <a:rPr sz="1800" dirty="0">
                <a:latin typeface="Consolas" panose="020B0609020204030204" pitchFamily="49" charset="0"/>
              </a:rPr>
              <a:t>)) </a:t>
            </a:r>
            <a:br>
              <a:rPr dirty="0">
                <a:latin typeface="Consolas" panose="020B0609020204030204" pitchFamily="49" charset="0"/>
              </a:rPr>
            </a:br>
            <a:r>
              <a:rPr sz="1800" dirty="0" err="1">
                <a:latin typeface="Consolas" panose="020B0609020204030204" pitchFamily="49" charset="0"/>
              </a:rPr>
              <a:t>osm_tiles</a:t>
            </a:r>
            <a:r>
              <a:rPr sz="1800" dirty="0">
                <a:latin typeface="Consolas" panose="020B0609020204030204" pitchFamily="49" charset="0"/>
              </a:rPr>
              <a:t> =</a:t>
            </a:r>
            <a:r>
              <a:rPr sz="1800" dirty="0">
                <a:solidFill>
                  <a:srgbClr val="4070A0"/>
                </a:solidFill>
                <a:latin typeface="Consolas" panose="020B0609020204030204" pitchFamily="49" charset="0"/>
              </a:rPr>
              <a:t> </a:t>
            </a:r>
            <a:r>
              <a:rPr sz="1800" dirty="0" err="1">
                <a:latin typeface="Consolas" panose="020B0609020204030204" pitchFamily="49" charset="0"/>
              </a:rPr>
              <a:t>tmaptools</a:t>
            </a:r>
            <a:r>
              <a:rPr sz="1800" b="1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::</a:t>
            </a:r>
            <a:r>
              <a:rPr sz="1800" b="1" dirty="0" err="1">
                <a:solidFill>
                  <a:srgbClr val="99FF99"/>
                </a:solidFill>
                <a:latin typeface="Consolas" panose="020B0609020204030204" pitchFamily="49" charset="0"/>
              </a:rPr>
              <a:t>read_osm</a:t>
            </a:r>
            <a:r>
              <a:rPr sz="1800" dirty="0">
                <a:latin typeface="Consolas" panose="020B0609020204030204" pitchFamily="49" charset="0"/>
              </a:rPr>
              <a:t>(</a:t>
            </a:r>
            <a:r>
              <a:rPr sz="1800" b="1" dirty="0" err="1">
                <a:solidFill>
                  <a:srgbClr val="99FF99"/>
                </a:solidFill>
                <a:latin typeface="Consolas" panose="020B0609020204030204" pitchFamily="49" charset="0"/>
              </a:rPr>
              <a:t>bbox</a:t>
            </a:r>
            <a:r>
              <a:rPr sz="1800" dirty="0">
                <a:latin typeface="Consolas" panose="020B0609020204030204" pitchFamily="49" charset="0"/>
              </a:rPr>
              <a:t>(</a:t>
            </a:r>
            <a:r>
              <a:rPr sz="1800" dirty="0" err="1">
                <a:latin typeface="Consolas" panose="020B0609020204030204" pitchFamily="49" charset="0"/>
              </a:rPr>
              <a:t>lnd_wgs</a:t>
            </a:r>
            <a:r>
              <a:rPr sz="1800" dirty="0">
                <a:latin typeface="Consolas" panose="020B0609020204030204" pitchFamily="49" charset="0"/>
              </a:rPr>
              <a:t>)) </a:t>
            </a:r>
            <a:r>
              <a:rPr sz="1800" i="1" dirty="0">
                <a:solidFill>
                  <a:srgbClr val="99CC00"/>
                </a:solidFill>
                <a:latin typeface="Consolas" panose="020B0609020204030204" pitchFamily="49" charset="0"/>
              </a:rPr>
              <a:t># download images from </a:t>
            </a:r>
            <a:r>
              <a:rPr sz="1800" i="1" dirty="0" err="1">
                <a:solidFill>
                  <a:srgbClr val="99CC00"/>
                </a:solidFill>
                <a:latin typeface="Consolas" panose="020B0609020204030204" pitchFamily="49" charset="0"/>
              </a:rPr>
              <a:t>OSM</a:t>
            </a:r>
            <a:r>
              <a:rPr sz="1800" i="1" dirty="0">
                <a:solidFill>
                  <a:srgbClr val="99CC00"/>
                </a:solidFill>
                <a:latin typeface="Consolas" panose="020B0609020204030204" pitchFamily="49" charset="0"/>
              </a:rPr>
              <a:t> </a:t>
            </a:r>
          </a:p>
          <a:p>
            <a:pPr marL="461963" indent="0">
              <a:buNone/>
            </a:pPr>
            <a:r>
              <a:rPr sz="1800" dirty="0">
                <a:latin typeface="Consolas" panose="020B0609020204030204" pitchFamily="49" charset="0"/>
              </a:rPr>
              <a:t>## Warning: Current projection unknown. Long </a:t>
            </a:r>
            <a:r>
              <a:rPr sz="1800" dirty="0" err="1">
                <a:latin typeface="Consolas" panose="020B0609020204030204" pitchFamily="49" charset="0"/>
              </a:rPr>
              <a:t>lat</a:t>
            </a:r>
            <a:r>
              <a:rPr sz="1800" dirty="0">
                <a:latin typeface="Consolas" panose="020B0609020204030204" pitchFamily="49" charset="0"/>
              </a:rPr>
              <a:t> coordinates (wgs84) assumed.</a:t>
            </a: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74EDE-83FB-404A-98F5-234EBEE62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Generate the Plot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61963" indent="0">
              <a:buNone/>
            </a:pPr>
            <a:r>
              <a:rPr sz="1800" b="1" dirty="0" err="1">
                <a:solidFill>
                  <a:srgbClr val="99FF99"/>
                </a:solidFill>
                <a:latin typeface="Consolas" panose="020B0609020204030204" pitchFamily="49" charset="0"/>
              </a:rPr>
              <a:t>tm_shape</a:t>
            </a:r>
            <a:r>
              <a:rPr sz="1800" dirty="0">
                <a:latin typeface="Consolas" panose="020B0609020204030204" pitchFamily="49" charset="0"/>
              </a:rPr>
              <a:t>(</a:t>
            </a:r>
            <a:r>
              <a:rPr sz="1800" dirty="0" err="1">
                <a:latin typeface="Consolas" panose="020B0609020204030204" pitchFamily="49" charset="0"/>
              </a:rPr>
              <a:t>osm_tiles</a:t>
            </a:r>
            <a:r>
              <a:rPr sz="1800" dirty="0">
                <a:latin typeface="Consolas" panose="020B0609020204030204" pitchFamily="49" charset="0"/>
              </a:rPr>
              <a:t>) </a:t>
            </a:r>
            <a:r>
              <a:rPr sz="1800" b="1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+ </a:t>
            </a:r>
            <a:r>
              <a:rPr sz="1800" b="1" dirty="0" err="1">
                <a:solidFill>
                  <a:srgbClr val="99FF99"/>
                </a:solidFill>
                <a:latin typeface="Consolas" panose="020B0609020204030204" pitchFamily="49" charset="0"/>
              </a:rPr>
              <a:t>tm_raster</a:t>
            </a:r>
            <a:r>
              <a:rPr sz="1800" dirty="0">
                <a:latin typeface="Consolas" panose="020B0609020204030204" pitchFamily="49" charset="0"/>
              </a:rPr>
              <a:t>() </a:t>
            </a:r>
            <a:r>
              <a:rPr sz="1800" b="1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+</a:t>
            </a:r>
            <a:r>
              <a:rPr sz="1800" dirty="0">
                <a:solidFill>
                  <a:srgbClr val="4070A0"/>
                </a:solidFill>
                <a:latin typeface="Consolas" panose="020B0609020204030204" pitchFamily="49" charset="0"/>
              </a:rPr>
              <a:t> </a:t>
            </a:r>
            <a:r>
              <a:rPr sz="1800" b="1" dirty="0" err="1">
                <a:solidFill>
                  <a:srgbClr val="99FF99"/>
                </a:solidFill>
                <a:latin typeface="Consolas" panose="020B0609020204030204" pitchFamily="49" charset="0"/>
              </a:rPr>
              <a:t>tm_shape</a:t>
            </a:r>
            <a:r>
              <a:rPr sz="1800" dirty="0">
                <a:latin typeface="Consolas" panose="020B0609020204030204" pitchFamily="49" charset="0"/>
              </a:rPr>
              <a:t>(</a:t>
            </a:r>
            <a:r>
              <a:rPr sz="1800" dirty="0" err="1">
                <a:latin typeface="Consolas" panose="020B0609020204030204" pitchFamily="49" charset="0"/>
              </a:rPr>
              <a:t>lnd_wgs</a:t>
            </a:r>
            <a:r>
              <a:rPr sz="1800" dirty="0">
                <a:latin typeface="Consolas" panose="020B0609020204030204" pitchFamily="49" charset="0"/>
              </a:rPr>
              <a:t>) </a:t>
            </a:r>
            <a:r>
              <a:rPr sz="1800" b="1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+ </a:t>
            </a:r>
            <a:br>
              <a:rPr dirty="0">
                <a:latin typeface="Consolas" panose="020B0609020204030204" pitchFamily="49" charset="0"/>
              </a:rPr>
            </a:br>
            <a:r>
              <a:rPr sz="1800" dirty="0">
                <a:solidFill>
                  <a:srgbClr val="4070A0"/>
                </a:solidFill>
                <a:latin typeface="Consolas" panose="020B0609020204030204" pitchFamily="49" charset="0"/>
              </a:rPr>
              <a:t>  </a:t>
            </a:r>
            <a:r>
              <a:rPr sz="1800" b="1" dirty="0" err="1">
                <a:solidFill>
                  <a:srgbClr val="99FF99"/>
                </a:solidFill>
                <a:latin typeface="Consolas" panose="020B0609020204030204" pitchFamily="49" charset="0"/>
              </a:rPr>
              <a:t>tm_fill</a:t>
            </a:r>
            <a:r>
              <a:rPr sz="1800" dirty="0">
                <a:latin typeface="Consolas" panose="020B0609020204030204" pitchFamily="49" charset="0"/>
              </a:rPr>
              <a:t>(</a:t>
            </a:r>
            <a:r>
              <a:rPr sz="1800" dirty="0">
                <a:solidFill>
                  <a:srgbClr val="61D6FF"/>
                </a:solidFill>
                <a:latin typeface="Consolas" panose="020B0609020204030204" pitchFamily="49" charset="0"/>
              </a:rPr>
              <a:t>"Pop_2001"</a:t>
            </a:r>
            <a:r>
              <a:rPr sz="1800" dirty="0">
                <a:latin typeface="Consolas" panose="020B0609020204030204" pitchFamily="49" charset="0"/>
              </a:rPr>
              <a:t>, </a:t>
            </a:r>
            <a:r>
              <a:rPr sz="1800" dirty="0" err="1">
                <a:solidFill>
                  <a:srgbClr val="FF0000"/>
                </a:solidFill>
                <a:latin typeface="Consolas" panose="020B0609020204030204" pitchFamily="49" charset="0"/>
              </a:rPr>
              <a:t>fill.title</a:t>
            </a:r>
            <a:r>
              <a:rPr sz="1800" dirty="0">
                <a:solidFill>
                  <a:srgbClr val="FF0000"/>
                </a:solidFill>
                <a:latin typeface="Consolas" panose="020B0609020204030204" pitchFamily="49" charset="0"/>
              </a:rPr>
              <a:t> = </a:t>
            </a:r>
            <a:r>
              <a:rPr sz="1800" dirty="0">
                <a:solidFill>
                  <a:srgbClr val="61D6FF"/>
                </a:solidFill>
                <a:latin typeface="Consolas" panose="020B0609020204030204" pitchFamily="49" charset="0"/>
              </a:rPr>
              <a:t>"Population, 2001"</a:t>
            </a:r>
            <a:r>
              <a:rPr sz="1800" dirty="0">
                <a:latin typeface="Consolas" panose="020B0609020204030204" pitchFamily="49" charset="0"/>
              </a:rPr>
              <a:t>, </a:t>
            </a:r>
            <a:r>
              <a:rPr sz="1800" dirty="0">
                <a:solidFill>
                  <a:srgbClr val="FF0000"/>
                </a:solidFill>
                <a:latin typeface="Consolas" panose="020B0609020204030204" pitchFamily="49" charset="0"/>
              </a:rPr>
              <a:t>scale =</a:t>
            </a:r>
            <a:r>
              <a:rPr sz="1800" dirty="0">
                <a:latin typeface="Consolas" panose="020B0609020204030204" pitchFamily="49" charset="0"/>
              </a:rPr>
              <a:t> </a:t>
            </a:r>
            <a:r>
              <a:rPr sz="1800" b="1" dirty="0">
                <a:solidFill>
                  <a:srgbClr val="62DBD8"/>
                </a:solidFill>
                <a:latin typeface="Consolas" panose="020B0609020204030204" pitchFamily="49" charset="0"/>
              </a:rPr>
              <a:t>0.8</a:t>
            </a:r>
            <a:r>
              <a:rPr sz="1800" dirty="0">
                <a:latin typeface="Consolas" panose="020B0609020204030204" pitchFamily="49" charset="0"/>
              </a:rPr>
              <a:t>, </a:t>
            </a:r>
            <a:r>
              <a:rPr sz="1800" dirty="0">
                <a:solidFill>
                  <a:srgbClr val="FF0000"/>
                </a:solidFill>
                <a:latin typeface="Consolas" panose="020B0609020204030204" pitchFamily="49" charset="0"/>
              </a:rPr>
              <a:t>alpha =</a:t>
            </a:r>
            <a:r>
              <a:rPr sz="1800" dirty="0">
                <a:latin typeface="Consolas" panose="020B0609020204030204" pitchFamily="49" charset="0"/>
              </a:rPr>
              <a:t> </a:t>
            </a:r>
            <a:r>
              <a:rPr sz="1800" dirty="0">
                <a:solidFill>
                  <a:srgbClr val="40A070"/>
                </a:solidFill>
                <a:latin typeface="Consolas" panose="020B0609020204030204" pitchFamily="49" charset="0"/>
              </a:rPr>
              <a:t>0.5</a:t>
            </a:r>
            <a:r>
              <a:rPr sz="1800" dirty="0">
                <a:latin typeface="Consolas" panose="020B0609020204030204" pitchFamily="49" charset="0"/>
              </a:rPr>
              <a:t>) </a:t>
            </a:r>
            <a:r>
              <a:rPr sz="1800" b="1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+ </a:t>
            </a:r>
            <a:br>
              <a:rPr dirty="0">
                <a:latin typeface="Consolas" panose="020B0609020204030204" pitchFamily="49" charset="0"/>
              </a:rPr>
            </a:br>
            <a:r>
              <a:rPr sz="1800" dirty="0">
                <a:solidFill>
                  <a:srgbClr val="4070A0"/>
                </a:solidFill>
                <a:latin typeface="Consolas" panose="020B0609020204030204" pitchFamily="49" charset="0"/>
              </a:rPr>
              <a:t>  </a:t>
            </a:r>
            <a:r>
              <a:rPr sz="1800" b="1" dirty="0" err="1">
                <a:solidFill>
                  <a:srgbClr val="99FF99"/>
                </a:solidFill>
                <a:latin typeface="Consolas" panose="020B0609020204030204" pitchFamily="49" charset="0"/>
              </a:rPr>
              <a:t>tm_layout</a:t>
            </a:r>
            <a:r>
              <a:rPr sz="1800" dirty="0">
                <a:latin typeface="Consolas" panose="020B0609020204030204" pitchFamily="49" charset="0"/>
              </a:rPr>
              <a:t>(</a:t>
            </a:r>
            <a:r>
              <a:rPr sz="1800" dirty="0" err="1">
                <a:solidFill>
                  <a:srgbClr val="FF0000"/>
                </a:solidFill>
                <a:latin typeface="Consolas" panose="020B0609020204030204" pitchFamily="49" charset="0"/>
              </a:rPr>
              <a:t>legend.position</a:t>
            </a:r>
            <a:r>
              <a:rPr sz="1800" dirty="0">
                <a:solidFill>
                  <a:srgbClr val="FF0000"/>
                </a:solidFill>
                <a:latin typeface="Consolas" panose="020B0609020204030204" pitchFamily="49" charset="0"/>
              </a:rPr>
              <a:t> = </a:t>
            </a:r>
            <a:r>
              <a:rPr sz="1800" b="1" dirty="0">
                <a:solidFill>
                  <a:srgbClr val="99FF99"/>
                </a:solidFill>
                <a:latin typeface="Consolas" panose="020B0609020204030204" pitchFamily="49" charset="0"/>
              </a:rPr>
              <a:t>c</a:t>
            </a:r>
            <a:r>
              <a:rPr sz="1800" dirty="0">
                <a:latin typeface="Consolas" panose="020B0609020204030204" pitchFamily="49" charset="0"/>
              </a:rPr>
              <a:t>(</a:t>
            </a:r>
            <a:r>
              <a:rPr sz="1800" b="1" dirty="0">
                <a:solidFill>
                  <a:srgbClr val="62DBD8"/>
                </a:solidFill>
                <a:latin typeface="Consolas" panose="020B0609020204030204" pitchFamily="49" charset="0"/>
              </a:rPr>
              <a:t>0.89</a:t>
            </a:r>
            <a:r>
              <a:rPr sz="1800" dirty="0">
                <a:latin typeface="Consolas" panose="020B0609020204030204" pitchFamily="49" charset="0"/>
              </a:rPr>
              <a:t>,</a:t>
            </a:r>
            <a:r>
              <a:rPr sz="1800" b="1" dirty="0">
                <a:solidFill>
                  <a:srgbClr val="62DBD8"/>
                </a:solidFill>
                <a:latin typeface="Consolas" panose="020B0609020204030204" pitchFamily="49" charset="0"/>
              </a:rPr>
              <a:t>0.02</a:t>
            </a:r>
            <a:r>
              <a:rPr sz="1800" dirty="0">
                <a:latin typeface="Consolas" panose="020B0609020204030204" pitchFamily="49" charset="0"/>
              </a:rPr>
              <a:t>)) </a:t>
            </a:r>
          </a:p>
          <a:p>
            <a:pPr marL="461963" indent="0">
              <a:buNone/>
            </a:pPr>
            <a:r>
              <a:rPr sz="1800" dirty="0">
                <a:latin typeface="Consolas" panose="020B0609020204030204" pitchFamily="49" charset="0"/>
              </a:rPr>
              <a:t>## Warning: Number of levels of the variable "Pop_2001" is 33, which is
## larger than </a:t>
            </a:r>
            <a:r>
              <a:rPr sz="1800" dirty="0" err="1">
                <a:latin typeface="Consolas" panose="020B0609020204030204" pitchFamily="49" charset="0"/>
              </a:rPr>
              <a:t>max.categories</a:t>
            </a:r>
            <a:r>
              <a:rPr sz="1800" dirty="0">
                <a:latin typeface="Consolas" panose="020B0609020204030204" pitchFamily="49" charset="0"/>
              </a:rPr>
              <a:t> (which is 30), so levels are combined. Set
## </a:t>
            </a:r>
            <a:r>
              <a:rPr sz="1800" dirty="0" err="1">
                <a:latin typeface="Consolas" panose="020B0609020204030204" pitchFamily="49" charset="0"/>
              </a:rPr>
              <a:t>tmap_options</a:t>
            </a:r>
            <a:r>
              <a:rPr sz="1800" dirty="0">
                <a:latin typeface="Consolas" panose="020B0609020204030204" pitchFamily="49" charset="0"/>
              </a:rPr>
              <a:t>(</a:t>
            </a:r>
            <a:r>
              <a:rPr sz="1800" dirty="0" err="1">
                <a:latin typeface="Consolas" panose="020B0609020204030204" pitchFamily="49" charset="0"/>
              </a:rPr>
              <a:t>max.categories</a:t>
            </a:r>
            <a:r>
              <a:rPr sz="1800" dirty="0">
                <a:latin typeface="Consolas" panose="020B0609020204030204" pitchFamily="49" charset="0"/>
              </a:rPr>
              <a:t> = 33) in the layer function to show all levels.</a:t>
            </a: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AF64957-B9A5-4F10-A8A1-0300FC6039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Basemap Plot</a:t>
            </a:r>
          </a:p>
        </p:txBody>
      </p:sp>
      <p:pic>
        <p:nvPicPr>
          <p:cNvPr id="5" name="Content Placeholder 4" descr="spatial_mapping_render_final_files/figure-pptx/unnamed-chunk-56-1.png">
            <a:extLst>
              <a:ext uri="{FF2B5EF4-FFF2-40B4-BE49-F238E27FC236}">
                <a16:creationId xmlns:a16="http://schemas.microsoft.com/office/drawing/2014/main" id="{BA826CEE-3194-4513-9D16-E4CB95841E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2303859" y="1336675"/>
            <a:ext cx="7598569" cy="5065713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BD194E-A46B-4822-90EE-90478792B2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Alternatives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dirty="0"/>
              <a:t>Another way to make tmap maps have a basemap is by entering </a:t>
            </a:r>
            <a:r>
              <a:rPr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tmap_mode</a:t>
            </a:r>
            <a:r>
              <a:rPr dirty="0"/>
              <a:t>(“view”).</a:t>
            </a:r>
          </a:p>
          <a:p>
            <a:pPr lvl="1"/>
            <a:r>
              <a:rPr dirty="0"/>
              <a:t>This will make the maps appear on a zoomable webmap powered by </a:t>
            </a:r>
            <a:r>
              <a:rPr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leaf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l</a:t>
            </a:r>
            <a:r>
              <a:rPr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et</a:t>
            </a:r>
            <a:r>
              <a:rPr dirty="0"/>
              <a:t>.</a:t>
            </a:r>
          </a:p>
          <a:p>
            <a:pPr lvl="1"/>
            <a:r>
              <a:rPr dirty="0"/>
              <a:t>There are many other intuitive and powerful functions in tmap.</a:t>
            </a:r>
          </a:p>
          <a:p>
            <a:pPr lvl="1"/>
            <a:r>
              <a:rPr dirty="0"/>
              <a:t>Check the documentation to find out more:</a:t>
            </a:r>
          </a:p>
          <a:p>
            <a:pPr marL="1270000" indent="0">
              <a:buNone/>
            </a:pPr>
            <a:r>
              <a:rPr sz="2000" dirty="0">
                <a:latin typeface="Consolas" panose="020B0609020204030204" pitchFamily="49" charset="0"/>
              </a:rPr>
              <a:t>?tmap </a:t>
            </a:r>
            <a:r>
              <a:rPr sz="2000" dirty="0">
                <a:solidFill>
                  <a:srgbClr val="99CC00"/>
                </a:solidFill>
                <a:latin typeface="Consolas" panose="020B0609020204030204" pitchFamily="49" charset="0"/>
              </a:rPr>
              <a:t># get more info on tmap</a:t>
            </a: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2C9F48-5B3F-44BD-8691-8255F12BC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Making Maps with ggmap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ggmap</a:t>
            </a:r>
            <a:r>
              <a:rPr dirty="0"/>
              <a:t> is based on the </a:t>
            </a:r>
            <a:r>
              <a:rPr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ggplot2</a:t>
            </a:r>
            <a:r>
              <a:rPr dirty="0"/>
              <a:t> package, an implementation of the Grammar of Graphics (Wilkinson 2005).</a:t>
            </a:r>
          </a:p>
          <a:p>
            <a:pPr lvl="1"/>
            <a:r>
              <a:rPr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ggplot2</a:t>
            </a:r>
            <a:r>
              <a:rPr dirty="0"/>
              <a:t> can replace the base graphics in R (the functions you have been plotting with so far).</a:t>
            </a:r>
          </a:p>
          <a:p>
            <a:pPr lvl="1"/>
            <a:r>
              <a:rPr dirty="0"/>
              <a:t>It contains default options that match good visualisation practice and is well-documented: </a:t>
            </a:r>
            <a:r>
              <a:rPr dirty="0">
                <a:hlinkClick r:id="rId2"/>
              </a:rPr>
              <a:t>http://docs.ggplot2.org/</a:t>
            </a:r>
            <a:r>
              <a:rPr dirty="0"/>
              <a:t> current/ .</a:t>
            </a: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75AA76-2F5C-46E5-BA9D-5A2B8ACEB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Create a Scatter Plot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270000" indent="0">
              <a:buNone/>
            </a:pPr>
            <a:r>
              <a:rPr sz="2000" b="1" dirty="0">
                <a:solidFill>
                  <a:srgbClr val="99FF99"/>
                </a:solidFill>
                <a:latin typeface="Consolas" panose="020B0609020204030204" pitchFamily="49" charset="0"/>
              </a:rPr>
              <a:t>library</a:t>
            </a:r>
            <a:r>
              <a:rPr sz="2000" dirty="0">
                <a:latin typeface="Consolas" panose="020B0609020204030204" pitchFamily="49" charset="0"/>
              </a:rPr>
              <a:t>(ggplot2) </a:t>
            </a:r>
            <a:br>
              <a:rPr sz="3200" dirty="0">
                <a:latin typeface="Consolas" panose="020B0609020204030204" pitchFamily="49" charset="0"/>
              </a:rPr>
            </a:br>
            <a:r>
              <a:rPr sz="2000" dirty="0">
                <a:latin typeface="Consolas" panose="020B0609020204030204" pitchFamily="49" charset="0"/>
              </a:rPr>
              <a:t>p &lt;-</a:t>
            </a:r>
            <a:r>
              <a:rPr sz="2000" dirty="0">
                <a:solidFill>
                  <a:srgbClr val="4070A0"/>
                </a:solidFill>
                <a:latin typeface="Consolas" panose="020B0609020204030204" pitchFamily="49" charset="0"/>
              </a:rPr>
              <a:t> </a:t>
            </a:r>
            <a:r>
              <a:rPr sz="2000" b="1" dirty="0">
                <a:solidFill>
                  <a:srgbClr val="99FF99"/>
                </a:solidFill>
                <a:latin typeface="Consolas" panose="020B0609020204030204" pitchFamily="49" charset="0"/>
              </a:rPr>
              <a:t>ggplot</a:t>
            </a:r>
            <a:r>
              <a:rPr sz="2000" dirty="0">
                <a:latin typeface="Consolas" panose="020B0609020204030204" pitchFamily="49" charset="0"/>
              </a:rPr>
              <a:t>(lnd</a:t>
            </a:r>
            <a:r>
              <a:rPr sz="2000" b="1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@</a:t>
            </a:r>
            <a:r>
              <a:rPr sz="2000" dirty="0">
                <a:latin typeface="Consolas" panose="020B0609020204030204" pitchFamily="49" charset="0"/>
              </a:rPr>
              <a:t>data, </a:t>
            </a:r>
            <a:r>
              <a:rPr sz="2000" b="1" dirty="0" err="1">
                <a:solidFill>
                  <a:srgbClr val="99FF99"/>
                </a:solidFill>
                <a:latin typeface="Consolas" panose="020B0609020204030204" pitchFamily="49" charset="0"/>
              </a:rPr>
              <a:t>aes</a:t>
            </a:r>
            <a:r>
              <a:rPr sz="2000" dirty="0">
                <a:latin typeface="Consolas" panose="020B0609020204030204" pitchFamily="49" charset="0"/>
              </a:rPr>
              <a:t>(</a:t>
            </a:r>
            <a:r>
              <a:rPr sz="2000" dirty="0" err="1">
                <a:latin typeface="Consolas" panose="020B0609020204030204" pitchFamily="49" charset="0"/>
              </a:rPr>
              <a:t>Partic_Per</a:t>
            </a:r>
            <a:r>
              <a:rPr sz="2000" dirty="0">
                <a:latin typeface="Consolas" panose="020B0609020204030204" pitchFamily="49" charset="0"/>
              </a:rPr>
              <a:t>, Pop_2001))</a:t>
            </a:r>
            <a:endParaRPr lang="en-US" sz="2000" dirty="0">
              <a:latin typeface="Consolas" panose="020B0609020204030204" pitchFamily="49" charset="0"/>
            </a:endParaRPr>
          </a:p>
          <a:p>
            <a:pPr lvl="1"/>
            <a:r>
              <a:rPr lang="en-US" dirty="0"/>
              <a:t>The real power of ggplot2 lies in its ability to add layers to a plot</a:t>
            </a:r>
          </a:p>
          <a:p>
            <a:pPr lvl="1"/>
            <a:r>
              <a:rPr lang="en-US" dirty="0"/>
              <a:t>We specify with </a:t>
            </a:r>
            <a:r>
              <a:rPr lang="en-US" dirty="0" err="1"/>
              <a:t>geom_point</a:t>
            </a:r>
            <a:r>
              <a:rPr lang="en-US" dirty="0"/>
              <a:t> that this is a scatter plot</a:t>
            </a:r>
          </a:p>
          <a:p>
            <a:pPr lvl="1"/>
            <a:r>
              <a:rPr lang="en-US" dirty="0" err="1"/>
              <a:t>geom_line</a:t>
            </a:r>
            <a:r>
              <a:rPr lang="en-US" dirty="0"/>
              <a:t> would have created a line plot</a:t>
            </a:r>
          </a:p>
          <a:p>
            <a:pPr lvl="1"/>
            <a:r>
              <a:rPr lang="en-US" dirty="0" err="1"/>
              <a:t>geom_bar</a:t>
            </a:r>
            <a:r>
              <a:rPr lang="en-US" dirty="0"/>
              <a:t> would have created a bar chart</a:t>
            </a:r>
          </a:p>
          <a:p>
            <a:pPr lvl="1"/>
            <a:r>
              <a:rPr lang="en-US" dirty="0"/>
              <a:t>We can add text to the plot (second line)</a:t>
            </a:r>
          </a:p>
          <a:p>
            <a:pPr marL="1270000" indent="0">
              <a:buNone/>
            </a:pPr>
            <a:r>
              <a:rPr lang="en-US" sz="2000" dirty="0">
                <a:latin typeface="Consolas" panose="020B0609020204030204" pitchFamily="49" charset="0"/>
              </a:rPr>
              <a:t>p </a:t>
            </a:r>
            <a:r>
              <a:rPr lang="en-US" sz="2000" b="1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+</a:t>
            </a:r>
            <a:r>
              <a:rPr lang="en-US" sz="2000" dirty="0">
                <a:solidFill>
                  <a:srgbClr val="4070A0"/>
                </a:solidFill>
                <a:latin typeface="Consolas" panose="020B0609020204030204" pitchFamily="49" charset="0"/>
              </a:rPr>
              <a:t> </a:t>
            </a:r>
            <a:r>
              <a:rPr lang="en-US" sz="2000" b="1" dirty="0" err="1">
                <a:solidFill>
                  <a:srgbClr val="99FF99"/>
                </a:solidFill>
                <a:latin typeface="Consolas" panose="020B0609020204030204" pitchFamily="49" charset="0"/>
              </a:rPr>
              <a:t>geom_point</a:t>
            </a:r>
            <a:r>
              <a:rPr lang="en-US" sz="2000" dirty="0">
                <a:latin typeface="Consolas" panose="020B0609020204030204" pitchFamily="49" charset="0"/>
              </a:rPr>
              <a:t>(</a:t>
            </a:r>
            <a:r>
              <a:rPr lang="en-US" sz="2000" b="1" dirty="0" err="1">
                <a:solidFill>
                  <a:srgbClr val="99FF99"/>
                </a:solidFill>
                <a:latin typeface="Consolas" panose="020B0609020204030204" pitchFamily="49" charset="0"/>
              </a:rPr>
              <a:t>aes</a:t>
            </a:r>
            <a:r>
              <a:rPr lang="en-US" sz="2000" dirty="0">
                <a:latin typeface="Consolas" panose="020B0609020204030204" pitchFamily="49" charset="0"/>
              </a:rPr>
              <a:t>(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</a:rPr>
              <a:t>colour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  <a:t> =</a:t>
            </a:r>
            <a:r>
              <a:rPr lang="en-US" sz="2000" dirty="0">
                <a:latin typeface="Consolas" panose="020B0609020204030204" pitchFamily="49" charset="0"/>
              </a:rPr>
              <a:t> </a:t>
            </a:r>
            <a:r>
              <a:rPr lang="en-US" sz="2000" dirty="0" err="1">
                <a:latin typeface="Consolas" panose="020B0609020204030204" pitchFamily="49" charset="0"/>
              </a:rPr>
              <a:t>Partic_Per</a:t>
            </a:r>
            <a:r>
              <a:rPr lang="en-US" sz="2000" dirty="0">
                <a:latin typeface="Consolas" panose="020B0609020204030204" pitchFamily="49" charset="0"/>
              </a:rPr>
              <a:t>,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  <a:t>size =</a:t>
            </a:r>
            <a:r>
              <a:rPr lang="en-US" sz="2000" dirty="0">
                <a:latin typeface="Consolas" panose="020B0609020204030204" pitchFamily="49" charset="0"/>
              </a:rPr>
              <a:t> Pop_2001)) </a:t>
            </a:r>
            <a:r>
              <a:rPr lang="en-US" sz="2000" b="1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+</a:t>
            </a:r>
          </a:p>
          <a:p>
            <a:pPr marL="1270000" indent="0">
              <a:buNone/>
            </a:pPr>
            <a:r>
              <a:rPr lang="en-US" sz="2000" b="1" dirty="0">
                <a:solidFill>
                  <a:srgbClr val="4070A0"/>
                </a:solidFill>
                <a:latin typeface="Consolas" panose="020B0609020204030204" pitchFamily="49" charset="0"/>
              </a:rPr>
              <a:t>		</a:t>
            </a:r>
            <a:r>
              <a:rPr lang="en-US" sz="2000" b="1" dirty="0" err="1">
                <a:solidFill>
                  <a:srgbClr val="99FF99"/>
                </a:solidFill>
                <a:latin typeface="Consolas" panose="020B0609020204030204" pitchFamily="49" charset="0"/>
              </a:rPr>
              <a:t>geom_text</a:t>
            </a:r>
            <a:r>
              <a:rPr lang="en-US" sz="2000" dirty="0"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  <a:t>size =</a:t>
            </a:r>
            <a:r>
              <a:rPr lang="en-US" sz="2000" dirty="0">
                <a:latin typeface="Consolas" panose="020B0609020204030204" pitchFamily="49" charset="0"/>
              </a:rPr>
              <a:t> </a:t>
            </a:r>
            <a:r>
              <a:rPr lang="en-US" sz="2000" b="1" dirty="0">
                <a:solidFill>
                  <a:srgbClr val="62DBD8"/>
                </a:solidFill>
                <a:latin typeface="Consolas" panose="020B0609020204030204" pitchFamily="49" charset="0"/>
              </a:rPr>
              <a:t>2</a:t>
            </a:r>
            <a:r>
              <a:rPr lang="en-US" sz="2000" dirty="0">
                <a:latin typeface="Consolas" panose="020B0609020204030204" pitchFamily="49" charset="0"/>
              </a:rPr>
              <a:t>, </a:t>
            </a:r>
            <a:r>
              <a:rPr lang="en-US" sz="2000" b="1" dirty="0" err="1">
                <a:solidFill>
                  <a:srgbClr val="99FF99"/>
                </a:solidFill>
                <a:latin typeface="Consolas" panose="020B0609020204030204" pitchFamily="49" charset="0"/>
              </a:rPr>
              <a:t>aes</a:t>
            </a:r>
            <a:r>
              <a:rPr lang="en-US" sz="2000" dirty="0"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  <a:t>label =</a:t>
            </a:r>
            <a:r>
              <a:rPr lang="en-US" sz="2000" dirty="0">
                <a:latin typeface="Consolas" panose="020B0609020204030204" pitchFamily="49" charset="0"/>
              </a:rPr>
              <a:t> name)) </a:t>
            </a:r>
          </a:p>
          <a:p>
            <a:pPr marL="1270000" indent="0">
              <a:buNone/>
            </a:pPr>
            <a:r>
              <a:rPr sz="2000" dirty="0">
                <a:latin typeface="Consolas" panose="020B0609020204030204" pitchFamily="49" charset="0"/>
              </a:rPr>
              <a:t> 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E9FFA-E983-4E29-B01E-9501291BF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Further Exploration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buFont typeface="Arial" panose="020B0604020202020204" pitchFamily="34" charset="0"/>
              <a:buChar char="•"/>
            </a:pPr>
            <a:r>
              <a:rPr dirty="0"/>
              <a:t>To explore </a:t>
            </a:r>
            <a:r>
              <a:rPr dirty="0" err="1"/>
              <a:t>lnd</a:t>
            </a:r>
            <a:r>
              <a:rPr dirty="0"/>
              <a:t> object further, try typing</a:t>
            </a:r>
          </a:p>
          <a:p>
            <a:pPr marL="1270000" indent="0">
              <a:buNone/>
            </a:pPr>
            <a:r>
              <a:rPr sz="1800" b="1" dirty="0" err="1">
                <a:solidFill>
                  <a:srgbClr val="99FF99"/>
                </a:solidFill>
                <a:latin typeface="Consolas" panose="020B0609020204030204" pitchFamily="49" charset="0"/>
              </a:rPr>
              <a:t>nrow</a:t>
            </a:r>
            <a:r>
              <a:rPr sz="1800" dirty="0">
                <a:latin typeface="Consolas" panose="020B0609020204030204" pitchFamily="49" charset="0"/>
              </a:rPr>
              <a:t>(</a:t>
            </a:r>
            <a:r>
              <a:rPr sz="1800" dirty="0" err="1">
                <a:latin typeface="Consolas" panose="020B0609020204030204" pitchFamily="49" charset="0"/>
              </a:rPr>
              <a:t>lnd</a:t>
            </a:r>
            <a:r>
              <a:rPr sz="1800" dirty="0">
                <a:latin typeface="Consolas" panose="020B0609020204030204" pitchFamily="49" charset="0"/>
              </a:rPr>
              <a:t>)</a:t>
            </a:r>
          </a:p>
          <a:p>
            <a:pPr marL="1270000" indent="0">
              <a:buNone/>
            </a:pPr>
            <a:r>
              <a:rPr sz="1800" dirty="0">
                <a:latin typeface="Consolas" panose="020B0609020204030204" pitchFamily="49" charset="0"/>
              </a:rPr>
              <a:t>## [1] 33</a:t>
            </a:r>
          </a:p>
          <a:p>
            <a:pPr marL="1270000" indent="0">
              <a:buNone/>
            </a:pPr>
            <a:r>
              <a:rPr sz="1800" b="1" dirty="0" err="1">
                <a:solidFill>
                  <a:srgbClr val="99FF99"/>
                </a:solidFill>
                <a:latin typeface="Consolas" panose="020B0609020204030204" pitchFamily="49" charset="0"/>
              </a:rPr>
              <a:t>ncol</a:t>
            </a:r>
            <a:r>
              <a:rPr sz="1800" dirty="0">
                <a:latin typeface="Consolas" panose="020B0609020204030204" pitchFamily="49" charset="0"/>
              </a:rPr>
              <a:t>(</a:t>
            </a:r>
            <a:r>
              <a:rPr sz="1800" dirty="0" err="1">
                <a:latin typeface="Consolas" panose="020B0609020204030204" pitchFamily="49" charset="0"/>
              </a:rPr>
              <a:t>lnd</a:t>
            </a:r>
            <a:r>
              <a:rPr sz="1800" dirty="0">
                <a:latin typeface="Consolas" panose="020B0609020204030204" pitchFamily="49" charset="0"/>
              </a:rPr>
              <a:t>)</a:t>
            </a:r>
          </a:p>
          <a:p>
            <a:pPr marL="1270000" indent="0">
              <a:buNone/>
            </a:pPr>
            <a:r>
              <a:rPr sz="1800" dirty="0">
                <a:latin typeface="Consolas" panose="020B0609020204030204" pitchFamily="49" charset="0"/>
              </a:rPr>
              <a:t>## [1] 4</a:t>
            </a:r>
          </a:p>
          <a:p>
            <a:pPr marL="1270000" indent="0">
              <a:buNone/>
            </a:pPr>
            <a:r>
              <a:rPr sz="1800" dirty="0">
                <a:latin typeface="Consolas" panose="020B0609020204030204" pitchFamily="49" charset="0"/>
              </a:rPr>
              <a:t>lnd</a:t>
            </a:r>
            <a:r>
              <a:rPr sz="1800" dirty="0">
                <a:solidFill>
                  <a:srgbClr val="666666"/>
                </a:solidFill>
                <a:latin typeface="Consolas" panose="020B0609020204030204" pitchFamily="49" charset="0"/>
              </a:rPr>
              <a:t>@</a:t>
            </a:r>
            <a:r>
              <a:rPr sz="1800" dirty="0">
                <a:latin typeface="Consolas" panose="020B0609020204030204" pitchFamily="49" charset="0"/>
              </a:rPr>
              <a:t>proj4string</a:t>
            </a:r>
          </a:p>
          <a:p>
            <a:pPr marL="1270000" indent="0">
              <a:buNone/>
            </a:pPr>
            <a:r>
              <a:rPr sz="1800" dirty="0">
                <a:latin typeface="Consolas" panose="020B0609020204030204" pitchFamily="49" charset="0"/>
              </a:rPr>
              <a:t>## CRS arguments:
##  +</a:t>
            </a:r>
            <a:r>
              <a:rPr sz="1800" dirty="0" err="1">
                <a:latin typeface="Consolas" panose="020B0609020204030204" pitchFamily="49" charset="0"/>
              </a:rPr>
              <a:t>proj</a:t>
            </a:r>
            <a:r>
              <a:rPr sz="1800" dirty="0">
                <a:latin typeface="Consolas" panose="020B0609020204030204" pitchFamily="49" charset="0"/>
              </a:rPr>
              <a:t>=</a:t>
            </a:r>
            <a:r>
              <a:rPr sz="1800" dirty="0" err="1">
                <a:latin typeface="Consolas" panose="020B0609020204030204" pitchFamily="49" charset="0"/>
              </a:rPr>
              <a:t>tmerc</a:t>
            </a:r>
            <a:r>
              <a:rPr sz="1800" dirty="0">
                <a:latin typeface="Consolas" panose="020B0609020204030204" pitchFamily="49" charset="0"/>
              </a:rPr>
              <a:t> +lat_0=49 +lon_0=-2 +k=0.9996012717 +x_0=400000
## +y_0=-100000 +</a:t>
            </a:r>
            <a:r>
              <a:rPr sz="1800" dirty="0" err="1">
                <a:latin typeface="Consolas" panose="020B0609020204030204" pitchFamily="49" charset="0"/>
              </a:rPr>
              <a:t>ellps</a:t>
            </a:r>
            <a:r>
              <a:rPr sz="1800" dirty="0">
                <a:latin typeface="Consolas" panose="020B0609020204030204" pitchFamily="49" charset="0"/>
              </a:rPr>
              <a:t>=airy +units=m +</a:t>
            </a:r>
            <a:r>
              <a:rPr sz="1800" dirty="0" err="1">
                <a:latin typeface="Consolas" panose="020B0609020204030204" pitchFamily="49" charset="0"/>
              </a:rPr>
              <a:t>no_defs</a:t>
            </a:r>
            <a:endParaRPr sz="1800" dirty="0">
              <a:latin typeface="Consolas" panose="020B0609020204030204" pitchFamily="49" charset="0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CCE212E-5214-45E2-9B83-54E3453FB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Scatterplot with Population and Labels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C08F146B-9380-4A5D-8A67-AA1043DD4D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03641" y="1336675"/>
            <a:ext cx="8799005" cy="5065713"/>
          </a:xfrm>
          <a:prstGeom prst="rect">
            <a:avLst/>
          </a:prstGeom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CDA96D-F82C-4E23-AE59-3F3944DEFA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Comments about Layers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dirty="0"/>
              <a:t>This idea of layers (or geoms) is quite </a:t>
            </a:r>
            <a:r>
              <a:rPr lang="en-US" dirty="0"/>
              <a:t>different</a:t>
            </a:r>
            <a:r>
              <a:rPr dirty="0"/>
              <a:t> from the standard plot functions in R</a:t>
            </a:r>
          </a:p>
          <a:p>
            <a:pPr lvl="1"/>
            <a:r>
              <a:rPr dirty="0"/>
              <a:t>You will find that each of the functions does a lot of clever </a:t>
            </a:r>
            <a:r>
              <a:rPr lang="en-US" dirty="0"/>
              <a:t>stuff</a:t>
            </a:r>
            <a:r>
              <a:rPr dirty="0"/>
              <a:t> to make plotting much easier (see the documentation for a full list).</a:t>
            </a: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9F7A43-40CF-40EA-8B54-C4A4CC115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Creating Dataframes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dirty="0"/>
              <a:t>In the following steps we will create a map to show the percentage of the population in each London Borough who regularly participate in sports activities.</a:t>
            </a:r>
          </a:p>
          <a:p>
            <a:pPr lvl="1"/>
            <a:r>
              <a:rPr dirty="0"/>
              <a:t>ggmap requires spatial data to be supplied as </a:t>
            </a:r>
            <a:r>
              <a:rPr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data.frame</a:t>
            </a:r>
            <a:r>
              <a:rPr dirty="0"/>
              <a:t>, using </a:t>
            </a:r>
            <a:r>
              <a:rPr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fortify()</a:t>
            </a:r>
            <a:r>
              <a:rPr dirty="0"/>
              <a:t>.</a:t>
            </a:r>
          </a:p>
          <a:p>
            <a:pPr lvl="1"/>
            <a:r>
              <a:rPr dirty="0"/>
              <a:t>The generic </a:t>
            </a:r>
            <a:r>
              <a:rPr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plot() </a:t>
            </a:r>
            <a:r>
              <a:rPr dirty="0"/>
              <a:t>function can use Spatial* objects directly; ggplot2 cannot.</a:t>
            </a:r>
          </a:p>
          <a:p>
            <a:pPr lvl="1"/>
            <a:r>
              <a:rPr dirty="0"/>
              <a:t>Therefore we need to extract them as a data frame.</a:t>
            </a:r>
          </a:p>
          <a:p>
            <a:pPr lvl="1"/>
            <a:r>
              <a:rPr dirty="0"/>
              <a:t>The fortify function was written specifically for this purpose.</a:t>
            </a:r>
          </a:p>
          <a:p>
            <a:pPr lvl="1"/>
            <a:r>
              <a:rPr dirty="0"/>
              <a:t>For this to work, either the maptools or rgeos packages must be installed.</a:t>
            </a: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AF8050-0432-47C1-84B8-6DFE7937F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The Fortify 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270000" indent="0">
              <a:buNone/>
            </a:pPr>
            <a:r>
              <a:rPr lang="en-US" dirty="0"/>
              <a:t>This function turns a map (map data) into a data frame that can more easily be plotted with ggplot2</a:t>
            </a:r>
          </a:p>
          <a:p>
            <a:pPr marL="1270000" indent="0">
              <a:buNone/>
            </a:pPr>
            <a:endParaRPr lang="en-US" sz="1800" b="1" dirty="0">
              <a:solidFill>
                <a:srgbClr val="007020"/>
              </a:solidFill>
              <a:latin typeface="Courier"/>
            </a:endParaRPr>
          </a:p>
          <a:p>
            <a:pPr marL="1270000" indent="0">
              <a:buNone/>
            </a:pPr>
            <a:r>
              <a:rPr sz="2000" b="1" dirty="0">
                <a:solidFill>
                  <a:srgbClr val="99FF99"/>
                </a:solidFill>
                <a:latin typeface="Consolas" panose="020B0609020204030204" pitchFamily="49" charset="0"/>
              </a:rPr>
              <a:t>library</a:t>
            </a:r>
            <a:r>
              <a:rPr sz="2000" dirty="0">
                <a:latin typeface="Consolas" panose="020B0609020204030204" pitchFamily="49" charset="0"/>
              </a:rPr>
              <a:t>(</a:t>
            </a:r>
            <a:r>
              <a:rPr lang="en-US" sz="2000" dirty="0">
                <a:latin typeface="Consolas" panose="020B0609020204030204" pitchFamily="49" charset="0"/>
              </a:rPr>
              <a:t>ggplot2</a:t>
            </a:r>
            <a:r>
              <a:rPr sz="2000" dirty="0">
                <a:latin typeface="Consolas" panose="020B0609020204030204" pitchFamily="49" charset="0"/>
              </a:rPr>
              <a:t>) </a:t>
            </a:r>
            <a:br>
              <a:rPr sz="3200" dirty="0">
                <a:latin typeface="Consolas" panose="020B0609020204030204" pitchFamily="49" charset="0"/>
              </a:rPr>
            </a:br>
            <a:r>
              <a:rPr sz="2000" dirty="0" err="1">
                <a:latin typeface="Consolas" panose="020B0609020204030204" pitchFamily="49" charset="0"/>
              </a:rPr>
              <a:t>lnd_f</a:t>
            </a:r>
            <a:r>
              <a:rPr sz="2000" dirty="0">
                <a:latin typeface="Consolas" panose="020B0609020204030204" pitchFamily="49" charset="0"/>
              </a:rPr>
              <a:t> &lt;-</a:t>
            </a:r>
            <a:r>
              <a:rPr sz="2000" dirty="0">
                <a:solidFill>
                  <a:srgbClr val="4070A0"/>
                </a:solidFill>
                <a:latin typeface="Consolas" panose="020B0609020204030204" pitchFamily="49" charset="0"/>
              </a:rPr>
              <a:t> </a:t>
            </a:r>
            <a:r>
              <a:rPr sz="2000" b="1" dirty="0">
                <a:solidFill>
                  <a:srgbClr val="99FF99"/>
                </a:solidFill>
                <a:latin typeface="Consolas" panose="020B0609020204030204" pitchFamily="49" charset="0"/>
              </a:rPr>
              <a:t>fortify</a:t>
            </a:r>
            <a:r>
              <a:rPr sz="2000" dirty="0">
                <a:latin typeface="Consolas" panose="020B0609020204030204" pitchFamily="49" charset="0"/>
              </a:rPr>
              <a:t>(</a:t>
            </a:r>
            <a:r>
              <a:rPr sz="2000" dirty="0" err="1">
                <a:latin typeface="Consolas" panose="020B0609020204030204" pitchFamily="49" charset="0"/>
              </a:rPr>
              <a:t>lnd</a:t>
            </a:r>
            <a:r>
              <a:rPr sz="2000" dirty="0">
                <a:latin typeface="Consolas" panose="020B0609020204030204" pitchFamily="49" charset="0"/>
              </a:rPr>
              <a:t>) </a:t>
            </a:r>
            <a:r>
              <a:rPr sz="2000" i="1" dirty="0">
                <a:solidFill>
                  <a:srgbClr val="99CC00"/>
                </a:solidFill>
                <a:latin typeface="Consolas" panose="020B0609020204030204" pitchFamily="49" charset="0"/>
              </a:rPr>
              <a:t>## Regions defined for each Polygons </a:t>
            </a:r>
          </a:p>
          <a:p>
            <a:pPr marL="1270000" indent="0">
              <a:buNone/>
            </a:pPr>
            <a:r>
              <a:rPr sz="2000" dirty="0">
                <a:latin typeface="Consolas" panose="020B0609020204030204" pitchFamily="49" charset="0"/>
              </a:rPr>
              <a:t>## Regions defined for each Polygons</a:t>
            </a: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B083E-F9D7-461D-BF79-0AB299F3C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Attribute Information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61963" lvl="1"/>
            <a:r>
              <a:rPr sz="2000" dirty="0"/>
              <a:t>This step has lost the attribute information associated with the </a:t>
            </a:r>
            <a:r>
              <a:rPr sz="2000" dirty="0" err="1"/>
              <a:t>lnd</a:t>
            </a:r>
            <a:r>
              <a:rPr sz="2000" dirty="0"/>
              <a:t> object.</a:t>
            </a:r>
          </a:p>
          <a:p>
            <a:pPr marL="461963" lvl="1"/>
            <a:r>
              <a:rPr sz="2000" dirty="0"/>
              <a:t>We can add it back using the left_join function from the dplyr package (see </a:t>
            </a:r>
            <a:r>
              <a:rPr sz="1800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?left_join</a:t>
            </a:r>
            <a:r>
              <a:rPr sz="2000" dirty="0"/>
              <a:t>).</a:t>
            </a:r>
          </a:p>
          <a:p>
            <a:pPr marL="1270000" indent="0">
              <a:buNone/>
            </a:pPr>
            <a:r>
              <a:rPr sz="1800" b="1" dirty="0">
                <a:solidFill>
                  <a:srgbClr val="99FF99"/>
                </a:solidFill>
                <a:latin typeface="Consolas" panose="020B0609020204030204" pitchFamily="49" charset="0"/>
              </a:rPr>
              <a:t>head</a:t>
            </a:r>
            <a:r>
              <a:rPr sz="1800" dirty="0">
                <a:latin typeface="Consolas" panose="020B0609020204030204" pitchFamily="49" charset="0"/>
              </a:rPr>
              <a:t>(</a:t>
            </a:r>
            <a:r>
              <a:rPr sz="1800" dirty="0" err="1">
                <a:latin typeface="Consolas" panose="020B0609020204030204" pitchFamily="49" charset="0"/>
              </a:rPr>
              <a:t>lnd_f</a:t>
            </a:r>
            <a:r>
              <a:rPr sz="1800" dirty="0">
                <a:latin typeface="Consolas" panose="020B0609020204030204" pitchFamily="49" charset="0"/>
              </a:rPr>
              <a:t>, </a:t>
            </a:r>
            <a:r>
              <a:rPr sz="1800" dirty="0">
                <a:solidFill>
                  <a:srgbClr val="FF0000"/>
                </a:solidFill>
                <a:latin typeface="Consolas" panose="020B0609020204030204" pitchFamily="49" charset="0"/>
              </a:rPr>
              <a:t>n =</a:t>
            </a:r>
            <a:r>
              <a:rPr sz="1800" dirty="0">
                <a:latin typeface="Consolas" panose="020B0609020204030204" pitchFamily="49" charset="0"/>
              </a:rPr>
              <a:t> </a:t>
            </a:r>
            <a:r>
              <a:rPr sz="1800" b="1" dirty="0">
                <a:solidFill>
                  <a:srgbClr val="62DBD8"/>
                </a:solidFill>
                <a:latin typeface="Consolas" panose="020B0609020204030204" pitchFamily="49" charset="0"/>
              </a:rPr>
              <a:t>2</a:t>
            </a:r>
            <a:r>
              <a:rPr sz="1800" dirty="0">
                <a:latin typeface="Consolas" panose="020B0609020204030204" pitchFamily="49" charset="0"/>
              </a:rPr>
              <a:t>) </a:t>
            </a:r>
            <a:r>
              <a:rPr sz="1800" i="1" dirty="0">
                <a:solidFill>
                  <a:srgbClr val="60A0B0"/>
                </a:solidFill>
                <a:latin typeface="Consolas" panose="020B0609020204030204" pitchFamily="49" charset="0"/>
              </a:rPr>
              <a:t># peak at the fortified data </a:t>
            </a:r>
          </a:p>
          <a:p>
            <a:pPr marL="1270000" indent="0">
              <a:buNone/>
            </a:pPr>
            <a:r>
              <a:rPr sz="1800" dirty="0">
                <a:latin typeface="Consolas" panose="020B0609020204030204" pitchFamily="49" charset="0"/>
              </a:rPr>
              <a:t>##       long      </a:t>
            </a:r>
            <a:r>
              <a:rPr sz="1800" dirty="0" err="1">
                <a:latin typeface="Consolas" panose="020B0609020204030204" pitchFamily="49" charset="0"/>
              </a:rPr>
              <a:t>lat</a:t>
            </a:r>
            <a:r>
              <a:rPr sz="1800" dirty="0">
                <a:latin typeface="Consolas" panose="020B0609020204030204" pitchFamily="49" charset="0"/>
              </a:rPr>
              <a:t> order  hole piece id group
## 1 541177.7 173555.7     1 FALSE     1  0   0.1
## 2 541872.2 173305.8     2 FALSE     1  0   0.1</a:t>
            </a:r>
          </a:p>
          <a:p>
            <a:pPr marL="1270000" indent="0">
              <a:buNone/>
            </a:pPr>
            <a:r>
              <a:rPr sz="1800" dirty="0" err="1">
                <a:latin typeface="Consolas" panose="020B0609020204030204" pitchFamily="49" charset="0"/>
              </a:rPr>
              <a:t>lnd</a:t>
            </a:r>
            <a:r>
              <a:rPr sz="1800" b="1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$</a:t>
            </a:r>
            <a:r>
              <a:rPr sz="1800" dirty="0" err="1">
                <a:latin typeface="Consolas" panose="020B0609020204030204" pitchFamily="49" charset="0"/>
              </a:rPr>
              <a:t>id</a:t>
            </a:r>
            <a:r>
              <a:rPr sz="1800" dirty="0">
                <a:latin typeface="Consolas" panose="020B0609020204030204" pitchFamily="49" charset="0"/>
              </a:rPr>
              <a:t> &lt;-</a:t>
            </a:r>
            <a:r>
              <a:rPr sz="1800" dirty="0">
                <a:solidFill>
                  <a:srgbClr val="4070A0"/>
                </a:solidFill>
                <a:latin typeface="Consolas" panose="020B0609020204030204" pitchFamily="49" charset="0"/>
              </a:rPr>
              <a:t> </a:t>
            </a:r>
            <a:r>
              <a:rPr sz="1800" b="1" dirty="0" err="1">
                <a:solidFill>
                  <a:srgbClr val="99FF99"/>
                </a:solidFill>
                <a:latin typeface="Consolas" panose="020B0609020204030204" pitchFamily="49" charset="0"/>
              </a:rPr>
              <a:t>row.names</a:t>
            </a:r>
            <a:r>
              <a:rPr sz="1800" dirty="0">
                <a:latin typeface="Consolas" panose="020B0609020204030204" pitchFamily="49" charset="0"/>
              </a:rPr>
              <a:t>(</a:t>
            </a:r>
            <a:r>
              <a:rPr sz="1800" dirty="0" err="1">
                <a:latin typeface="Consolas" panose="020B0609020204030204" pitchFamily="49" charset="0"/>
              </a:rPr>
              <a:t>lnd</a:t>
            </a:r>
            <a:r>
              <a:rPr sz="1800" dirty="0">
                <a:latin typeface="Consolas" panose="020B0609020204030204" pitchFamily="49" charset="0"/>
              </a:rPr>
              <a:t>) </a:t>
            </a:r>
            <a:r>
              <a:rPr sz="1800" i="1" dirty="0">
                <a:solidFill>
                  <a:srgbClr val="60A0B0"/>
                </a:solidFill>
                <a:latin typeface="Consolas" panose="020B0609020204030204" pitchFamily="49" charset="0"/>
              </a:rPr>
              <a:t># allocate an id variable to the </a:t>
            </a:r>
            <a:r>
              <a:rPr sz="1800" i="1" dirty="0" err="1">
                <a:solidFill>
                  <a:srgbClr val="60A0B0"/>
                </a:solidFill>
                <a:latin typeface="Consolas" panose="020B0609020204030204" pitchFamily="49" charset="0"/>
              </a:rPr>
              <a:t>sp</a:t>
            </a:r>
            <a:r>
              <a:rPr sz="1800" i="1" dirty="0">
                <a:solidFill>
                  <a:srgbClr val="60A0B0"/>
                </a:solidFill>
                <a:latin typeface="Consolas" panose="020B0609020204030204" pitchFamily="49" charset="0"/>
              </a:rPr>
              <a:t> data </a:t>
            </a:r>
            <a:br>
              <a:rPr dirty="0">
                <a:latin typeface="Consolas" panose="020B0609020204030204" pitchFamily="49" charset="0"/>
              </a:rPr>
            </a:br>
            <a:r>
              <a:rPr sz="1800" b="1" dirty="0">
                <a:solidFill>
                  <a:srgbClr val="99FF99"/>
                </a:solidFill>
                <a:latin typeface="Consolas" panose="020B0609020204030204" pitchFamily="49" charset="0"/>
              </a:rPr>
              <a:t>head</a:t>
            </a:r>
            <a:r>
              <a:rPr sz="1800" dirty="0">
                <a:latin typeface="Consolas" panose="020B0609020204030204" pitchFamily="49" charset="0"/>
              </a:rPr>
              <a:t>(lnd</a:t>
            </a:r>
            <a:r>
              <a:rPr sz="1800" b="1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@</a:t>
            </a:r>
            <a:r>
              <a:rPr sz="1800" dirty="0">
                <a:latin typeface="Consolas" panose="020B0609020204030204" pitchFamily="49" charset="0"/>
              </a:rPr>
              <a:t>data, </a:t>
            </a:r>
            <a:r>
              <a:rPr sz="1800" dirty="0">
                <a:solidFill>
                  <a:srgbClr val="FF0000"/>
                </a:solidFill>
                <a:latin typeface="Consolas" panose="020B0609020204030204" pitchFamily="49" charset="0"/>
              </a:rPr>
              <a:t>n </a:t>
            </a:r>
            <a:r>
              <a:rPr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=</a:t>
            </a:r>
            <a:r>
              <a:rPr sz="1800" b="1" dirty="0">
                <a:solidFill>
                  <a:srgbClr val="62DBD8"/>
                </a:solidFill>
                <a:latin typeface="Consolas" panose="020B0609020204030204" pitchFamily="49" charset="0"/>
              </a:rPr>
              <a:t> 2</a:t>
            </a:r>
            <a:r>
              <a:rPr sz="1800" dirty="0">
                <a:latin typeface="Consolas" panose="020B0609020204030204" pitchFamily="49" charset="0"/>
              </a:rPr>
              <a:t>) </a:t>
            </a:r>
            <a:r>
              <a:rPr sz="1800" i="1" dirty="0">
                <a:solidFill>
                  <a:srgbClr val="60A0B0"/>
                </a:solidFill>
                <a:latin typeface="Consolas" panose="020B0609020204030204" pitchFamily="49" charset="0"/>
              </a:rPr>
              <a:t># final check before join (requires shared variable name) </a:t>
            </a:r>
          </a:p>
          <a:p>
            <a:pPr marL="1270000" indent="0">
              <a:buNone/>
            </a:pPr>
            <a:r>
              <a:rPr sz="1800" dirty="0">
                <a:latin typeface="Consolas" panose="020B0609020204030204" pitchFamily="49" charset="0"/>
              </a:rPr>
              <a:t>##   </a:t>
            </a:r>
            <a:r>
              <a:rPr sz="1800" dirty="0" err="1">
                <a:latin typeface="Consolas" panose="020B0609020204030204" pitchFamily="49" charset="0"/>
              </a:rPr>
              <a:t>ons_label</a:t>
            </a:r>
            <a:r>
              <a:rPr sz="1800" dirty="0">
                <a:latin typeface="Consolas" panose="020B0609020204030204" pitchFamily="49" charset="0"/>
              </a:rPr>
              <a:t>                 name </a:t>
            </a:r>
            <a:r>
              <a:rPr sz="1800" dirty="0" err="1">
                <a:latin typeface="Consolas" panose="020B0609020204030204" pitchFamily="49" charset="0"/>
              </a:rPr>
              <a:t>Partic_Per</a:t>
            </a:r>
            <a:r>
              <a:rPr sz="1800" dirty="0">
                <a:latin typeface="Consolas" panose="020B0609020204030204" pitchFamily="49" charset="0"/>
              </a:rPr>
              <a:t> Pop_2001 </a:t>
            </a:r>
            <a:r>
              <a:rPr sz="1800" dirty="0" err="1">
                <a:latin typeface="Consolas" panose="020B0609020204030204" pitchFamily="49" charset="0"/>
              </a:rPr>
              <a:t>CrimeCount</a:t>
            </a:r>
            <a:r>
              <a:rPr sz="1800" dirty="0">
                <a:latin typeface="Consolas" panose="020B0609020204030204" pitchFamily="49" charset="0"/>
              </a:rPr>
              <a:t> </a:t>
            </a:r>
            <a:r>
              <a:rPr sz="1800" dirty="0" err="1">
                <a:latin typeface="Consolas" panose="020B0609020204030204" pitchFamily="49" charset="0"/>
              </a:rPr>
              <a:t>n_points</a:t>
            </a:r>
            <a:r>
              <a:rPr sz="1800" dirty="0">
                <a:latin typeface="Consolas" panose="020B0609020204030204" pitchFamily="49" charset="0"/>
              </a:rPr>
              <a:t>
## 1      00AF              Bromley       21.7   295535      15172       48
## 2      00BD Richmond upon Thames       26.6   172330       9715       22
</a:t>
            </a:r>
            <a:r>
              <a:rPr sz="1800" dirty="0" err="1">
                <a:latin typeface="Consolas" panose="020B0609020204030204" pitchFamily="49" charset="0"/>
              </a:rPr>
              <a:t>lnd_f</a:t>
            </a:r>
            <a:r>
              <a:rPr sz="1800" dirty="0">
                <a:latin typeface="Consolas" panose="020B0609020204030204" pitchFamily="49" charset="0"/>
              </a:rPr>
              <a:t> &lt;-</a:t>
            </a:r>
            <a:r>
              <a:rPr sz="1800" dirty="0">
                <a:solidFill>
                  <a:srgbClr val="4070A0"/>
                </a:solidFill>
                <a:latin typeface="Consolas" panose="020B0609020204030204" pitchFamily="49" charset="0"/>
              </a:rPr>
              <a:t> </a:t>
            </a:r>
            <a:r>
              <a:rPr sz="1800" b="1" dirty="0">
                <a:solidFill>
                  <a:srgbClr val="99FF99"/>
                </a:solidFill>
                <a:latin typeface="Consolas" panose="020B0609020204030204" pitchFamily="49" charset="0"/>
              </a:rPr>
              <a:t>left_join</a:t>
            </a:r>
            <a:r>
              <a:rPr sz="1800" dirty="0">
                <a:latin typeface="Consolas" panose="020B0609020204030204" pitchFamily="49" charset="0"/>
              </a:rPr>
              <a:t>(</a:t>
            </a:r>
            <a:r>
              <a:rPr sz="1800" dirty="0" err="1">
                <a:latin typeface="Consolas" panose="020B0609020204030204" pitchFamily="49" charset="0"/>
              </a:rPr>
              <a:t>lnd_f</a:t>
            </a:r>
            <a:r>
              <a:rPr sz="1800" dirty="0">
                <a:latin typeface="Consolas" panose="020B0609020204030204" pitchFamily="49" charset="0"/>
              </a:rPr>
              <a:t>, lnd</a:t>
            </a:r>
            <a:r>
              <a:rPr sz="1800" b="1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@</a:t>
            </a:r>
            <a:r>
              <a:rPr sz="1800" dirty="0">
                <a:latin typeface="Consolas" panose="020B0609020204030204" pitchFamily="49" charset="0"/>
              </a:rPr>
              <a:t>data) </a:t>
            </a:r>
            <a:r>
              <a:rPr sz="1800" i="1" dirty="0">
                <a:solidFill>
                  <a:srgbClr val="60A0B0"/>
                </a:solidFill>
                <a:latin typeface="Consolas" panose="020B0609020204030204" pitchFamily="49" charset="0"/>
              </a:rPr>
              <a:t># join the data </a:t>
            </a:r>
          </a:p>
          <a:p>
            <a:pPr marL="1270000" indent="0">
              <a:buNone/>
            </a:pPr>
            <a:r>
              <a:rPr sz="1800" dirty="0">
                <a:latin typeface="Consolas" panose="020B0609020204030204" pitchFamily="49" charset="0"/>
              </a:rPr>
              <a:t>## Joining, by = "id"</a:t>
            </a: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A29B2E-6B37-449E-B1C3-C46451F7F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Plotting the New Object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dirty="0"/>
              <a:t>The new </a:t>
            </a:r>
            <a:r>
              <a:rPr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lnd_f</a:t>
            </a:r>
            <a:r>
              <a:rPr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dirty="0"/>
              <a:t>object contains coordinates alongside the attribute information associated with each London Borough.</a:t>
            </a:r>
          </a:p>
          <a:p>
            <a:pPr lvl="1"/>
            <a:r>
              <a:rPr dirty="0"/>
              <a:t>It is now straightforward to produce a map with </a:t>
            </a:r>
            <a:r>
              <a:rPr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ggplot2</a:t>
            </a:r>
            <a:r>
              <a:rPr dirty="0"/>
              <a:t>.</a:t>
            </a:r>
          </a:p>
          <a:p>
            <a:pPr lvl="1"/>
            <a:r>
              <a:rPr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coord_equal</a:t>
            </a:r>
            <a:r>
              <a:rPr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() </a:t>
            </a:r>
            <a:r>
              <a:rPr dirty="0"/>
              <a:t>is the equivalent of asp = T in regular plots with R:</a:t>
            </a:r>
          </a:p>
          <a:p>
            <a:pPr marL="1270000" indent="0">
              <a:buNone/>
            </a:pPr>
            <a:r>
              <a:rPr sz="1800" dirty="0">
                <a:latin typeface="Consolas" panose="020B0609020204030204" pitchFamily="49" charset="0"/>
              </a:rPr>
              <a:t>map &lt;-</a:t>
            </a:r>
            <a:r>
              <a:rPr sz="1800" dirty="0">
                <a:solidFill>
                  <a:srgbClr val="4070A0"/>
                </a:solidFill>
                <a:latin typeface="Consolas" panose="020B0609020204030204" pitchFamily="49" charset="0"/>
              </a:rPr>
              <a:t> </a:t>
            </a:r>
            <a:r>
              <a:rPr sz="1800" b="1" dirty="0">
                <a:solidFill>
                  <a:srgbClr val="99FF99"/>
                </a:solidFill>
                <a:latin typeface="Consolas" panose="020B0609020204030204" pitchFamily="49" charset="0"/>
              </a:rPr>
              <a:t>ggplot</a:t>
            </a:r>
            <a:r>
              <a:rPr sz="1800" dirty="0">
                <a:latin typeface="Consolas" panose="020B0609020204030204" pitchFamily="49" charset="0"/>
              </a:rPr>
              <a:t>(</a:t>
            </a:r>
            <a:r>
              <a:rPr sz="1800" dirty="0" err="1">
                <a:latin typeface="Consolas" panose="020B0609020204030204" pitchFamily="49" charset="0"/>
              </a:rPr>
              <a:t>lnd_f</a:t>
            </a:r>
            <a:r>
              <a:rPr sz="1800" dirty="0">
                <a:latin typeface="Consolas" panose="020B0609020204030204" pitchFamily="49" charset="0"/>
              </a:rPr>
              <a:t>, </a:t>
            </a:r>
            <a:r>
              <a:rPr sz="1800" b="1" dirty="0" err="1">
                <a:solidFill>
                  <a:srgbClr val="99FF99"/>
                </a:solidFill>
                <a:latin typeface="Consolas" panose="020B0609020204030204" pitchFamily="49" charset="0"/>
              </a:rPr>
              <a:t>aes</a:t>
            </a:r>
            <a:r>
              <a:rPr sz="1800" dirty="0">
                <a:latin typeface="Consolas" panose="020B0609020204030204" pitchFamily="49" charset="0"/>
              </a:rPr>
              <a:t>(long, </a:t>
            </a:r>
            <a:r>
              <a:rPr sz="1800" dirty="0" err="1">
                <a:latin typeface="Consolas" panose="020B0609020204030204" pitchFamily="49" charset="0"/>
              </a:rPr>
              <a:t>lat</a:t>
            </a:r>
            <a:r>
              <a:rPr sz="1800" dirty="0">
                <a:latin typeface="Consolas" panose="020B0609020204030204" pitchFamily="49" charset="0"/>
              </a:rPr>
              <a:t>, </a:t>
            </a:r>
            <a:r>
              <a:rPr sz="1800" dirty="0">
                <a:solidFill>
                  <a:srgbClr val="FF0000"/>
                </a:solidFill>
                <a:latin typeface="Consolas" panose="020B0609020204030204" pitchFamily="49" charset="0"/>
              </a:rPr>
              <a:t>group = </a:t>
            </a:r>
            <a:r>
              <a:rPr sz="1800" dirty="0">
                <a:latin typeface="Consolas" panose="020B0609020204030204" pitchFamily="49" charset="0"/>
              </a:rPr>
              <a:t>group, </a:t>
            </a:r>
            <a:r>
              <a:rPr sz="1800" dirty="0">
                <a:solidFill>
                  <a:srgbClr val="FF0000"/>
                </a:solidFill>
                <a:latin typeface="Consolas" panose="020B0609020204030204" pitchFamily="49" charset="0"/>
              </a:rPr>
              <a:t>fill =</a:t>
            </a:r>
            <a:r>
              <a:rPr sz="1800" dirty="0">
                <a:latin typeface="Consolas" panose="020B0609020204030204" pitchFamily="49" charset="0"/>
              </a:rPr>
              <a:t> </a:t>
            </a:r>
            <a:r>
              <a:rPr sz="1800" dirty="0" err="1">
                <a:latin typeface="Consolas" panose="020B0609020204030204" pitchFamily="49" charset="0"/>
              </a:rPr>
              <a:t>Partic_Per</a:t>
            </a:r>
            <a:r>
              <a:rPr sz="1800" dirty="0">
                <a:latin typeface="Consolas" panose="020B0609020204030204" pitchFamily="49" charset="0"/>
              </a:rPr>
              <a:t>)) </a:t>
            </a:r>
            <a:r>
              <a:rPr sz="18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+</a:t>
            </a:r>
            <a:r>
              <a:rPr sz="1800" dirty="0">
                <a:solidFill>
                  <a:srgbClr val="4070A0"/>
                </a:solidFill>
                <a:latin typeface="Consolas" panose="020B0609020204030204" pitchFamily="49" charset="0"/>
              </a:rPr>
              <a:t> </a:t>
            </a:r>
            <a:br>
              <a:rPr dirty="0">
                <a:latin typeface="Consolas" panose="020B0609020204030204" pitchFamily="49" charset="0"/>
              </a:rPr>
            </a:br>
            <a:r>
              <a:rPr sz="1800" dirty="0">
                <a:solidFill>
                  <a:srgbClr val="4070A0"/>
                </a:solidFill>
                <a:latin typeface="Consolas" panose="020B0609020204030204" pitchFamily="49" charset="0"/>
              </a:rPr>
              <a:t>  </a:t>
            </a:r>
            <a:r>
              <a:rPr sz="1800" b="1" dirty="0" err="1">
                <a:solidFill>
                  <a:srgbClr val="99FF99"/>
                </a:solidFill>
                <a:latin typeface="Consolas" panose="020B0609020204030204" pitchFamily="49" charset="0"/>
              </a:rPr>
              <a:t>geom_polygon</a:t>
            </a:r>
            <a:r>
              <a:rPr sz="1800" dirty="0">
                <a:latin typeface="Consolas" panose="020B0609020204030204" pitchFamily="49" charset="0"/>
              </a:rPr>
              <a:t>() </a:t>
            </a:r>
            <a:r>
              <a:rPr sz="18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+ </a:t>
            </a:r>
            <a:r>
              <a:rPr sz="1800" b="1" dirty="0" err="1">
                <a:solidFill>
                  <a:srgbClr val="99FF99"/>
                </a:solidFill>
                <a:latin typeface="Consolas" panose="020B0609020204030204" pitchFamily="49" charset="0"/>
              </a:rPr>
              <a:t>coord_equal</a:t>
            </a:r>
            <a:r>
              <a:rPr sz="1800" dirty="0">
                <a:latin typeface="Consolas" panose="020B0609020204030204" pitchFamily="49" charset="0"/>
              </a:rPr>
              <a:t>() </a:t>
            </a:r>
            <a:r>
              <a:rPr sz="18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+ </a:t>
            </a:r>
            <a:br>
              <a:rPr dirty="0">
                <a:latin typeface="Consolas" panose="020B0609020204030204" pitchFamily="49" charset="0"/>
              </a:rPr>
            </a:br>
            <a:r>
              <a:rPr sz="1800" dirty="0">
                <a:solidFill>
                  <a:srgbClr val="4070A0"/>
                </a:solidFill>
                <a:latin typeface="Consolas" panose="020B0609020204030204" pitchFamily="49" charset="0"/>
              </a:rPr>
              <a:t>  </a:t>
            </a:r>
            <a:r>
              <a:rPr sz="1800" b="1" dirty="0">
                <a:solidFill>
                  <a:srgbClr val="99FF99"/>
                </a:solidFill>
                <a:latin typeface="Consolas" panose="020B0609020204030204" pitchFamily="49" charset="0"/>
              </a:rPr>
              <a:t>labs</a:t>
            </a:r>
            <a:r>
              <a:rPr sz="1800" dirty="0">
                <a:latin typeface="Consolas" panose="020B0609020204030204" pitchFamily="49" charset="0"/>
              </a:rPr>
              <a:t>(</a:t>
            </a:r>
            <a:r>
              <a:rPr sz="1800" dirty="0">
                <a:solidFill>
                  <a:srgbClr val="FF0000"/>
                </a:solidFill>
                <a:latin typeface="Consolas" panose="020B0609020204030204" pitchFamily="49" charset="0"/>
              </a:rPr>
              <a:t>x =</a:t>
            </a:r>
            <a:r>
              <a:rPr sz="1800" dirty="0">
                <a:latin typeface="Consolas" panose="020B0609020204030204" pitchFamily="49" charset="0"/>
              </a:rPr>
              <a:t> </a:t>
            </a:r>
            <a:r>
              <a:rPr sz="1800" dirty="0">
                <a:solidFill>
                  <a:srgbClr val="61D6FF"/>
                </a:solidFill>
                <a:latin typeface="Consolas" panose="020B0609020204030204" pitchFamily="49" charset="0"/>
              </a:rPr>
              <a:t>"Easting (m)"</a:t>
            </a:r>
            <a:r>
              <a:rPr sz="1800" dirty="0">
                <a:latin typeface="Consolas" panose="020B0609020204030204" pitchFamily="49" charset="0"/>
              </a:rPr>
              <a:t>, </a:t>
            </a:r>
            <a:r>
              <a:rPr sz="1800" dirty="0">
                <a:solidFill>
                  <a:srgbClr val="FF0000"/>
                </a:solidFill>
                <a:latin typeface="Consolas" panose="020B0609020204030204" pitchFamily="49" charset="0"/>
              </a:rPr>
              <a:t>y =</a:t>
            </a:r>
            <a:r>
              <a:rPr sz="1800" dirty="0">
                <a:latin typeface="Consolas" panose="020B0609020204030204" pitchFamily="49" charset="0"/>
              </a:rPr>
              <a:t> </a:t>
            </a:r>
            <a:r>
              <a:rPr sz="1800" dirty="0">
                <a:solidFill>
                  <a:srgbClr val="61D6FF"/>
                </a:solidFill>
                <a:latin typeface="Consolas" panose="020B0609020204030204" pitchFamily="49" charset="0"/>
              </a:rPr>
              <a:t>"Northing (m)"</a:t>
            </a:r>
            <a:r>
              <a:rPr sz="1800" dirty="0">
                <a:latin typeface="Consolas" panose="020B0609020204030204" pitchFamily="49" charset="0"/>
              </a:rPr>
              <a:t>, </a:t>
            </a:r>
            <a:br>
              <a:rPr dirty="0">
                <a:latin typeface="Consolas" panose="020B0609020204030204" pitchFamily="49" charset="0"/>
              </a:rPr>
            </a:br>
            <a:r>
              <a:rPr sz="1800" dirty="0">
                <a:latin typeface="Consolas" panose="020B0609020204030204" pitchFamily="49" charset="0"/>
              </a:rPr>
              <a:t>       </a:t>
            </a:r>
            <a:r>
              <a:rPr sz="1800" dirty="0">
                <a:solidFill>
                  <a:srgbClr val="FF0000"/>
                </a:solidFill>
                <a:latin typeface="Consolas" panose="020B0609020204030204" pitchFamily="49" charset="0"/>
              </a:rPr>
              <a:t>fill =</a:t>
            </a:r>
            <a:r>
              <a:rPr sz="1800" dirty="0">
                <a:latin typeface="Consolas" panose="020B0609020204030204" pitchFamily="49" charset="0"/>
              </a:rPr>
              <a:t> </a:t>
            </a:r>
            <a:r>
              <a:rPr sz="1800" dirty="0">
                <a:solidFill>
                  <a:srgbClr val="61D6FF"/>
                </a:solidFill>
                <a:latin typeface="Consolas" panose="020B0609020204030204" pitchFamily="49" charset="0"/>
              </a:rPr>
              <a:t>"% Sports\</a:t>
            </a:r>
            <a:r>
              <a:rPr sz="1800" dirty="0" err="1">
                <a:solidFill>
                  <a:srgbClr val="61D6FF"/>
                </a:solidFill>
                <a:latin typeface="Consolas" panose="020B0609020204030204" pitchFamily="49" charset="0"/>
              </a:rPr>
              <a:t>nParticipation</a:t>
            </a:r>
            <a:r>
              <a:rPr sz="1800" dirty="0">
                <a:solidFill>
                  <a:srgbClr val="61D6FF"/>
                </a:solidFill>
                <a:latin typeface="Consolas" panose="020B0609020204030204" pitchFamily="49" charset="0"/>
              </a:rPr>
              <a:t>"</a:t>
            </a:r>
            <a:r>
              <a:rPr sz="1800" dirty="0">
                <a:latin typeface="Consolas" panose="020B0609020204030204" pitchFamily="49" charset="0"/>
              </a:rPr>
              <a:t>) </a:t>
            </a:r>
            <a:r>
              <a:rPr sz="18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+ </a:t>
            </a:r>
            <a:br>
              <a:rPr dirty="0">
                <a:latin typeface="Consolas" panose="020B0609020204030204" pitchFamily="49" charset="0"/>
              </a:rPr>
            </a:br>
            <a:r>
              <a:rPr sz="1800" dirty="0">
                <a:solidFill>
                  <a:srgbClr val="4070A0"/>
                </a:solidFill>
                <a:latin typeface="Consolas" panose="020B0609020204030204" pitchFamily="49" charset="0"/>
              </a:rPr>
              <a:t>  </a:t>
            </a:r>
            <a:r>
              <a:rPr sz="1800" b="1" dirty="0" err="1">
                <a:solidFill>
                  <a:srgbClr val="99FF99"/>
                </a:solidFill>
                <a:latin typeface="Consolas" panose="020B0609020204030204" pitchFamily="49" charset="0"/>
              </a:rPr>
              <a:t>ggtitle</a:t>
            </a:r>
            <a:r>
              <a:rPr sz="1800" dirty="0">
                <a:latin typeface="Consolas" panose="020B0609020204030204" pitchFamily="49" charset="0"/>
              </a:rPr>
              <a:t>(</a:t>
            </a:r>
            <a:r>
              <a:rPr sz="1800" dirty="0">
                <a:solidFill>
                  <a:srgbClr val="61D6FF"/>
                </a:solidFill>
                <a:latin typeface="Consolas" panose="020B0609020204030204" pitchFamily="49" charset="0"/>
              </a:rPr>
              <a:t>"London Sports Participation"</a:t>
            </a:r>
            <a:r>
              <a:rPr sz="1800" dirty="0">
                <a:latin typeface="Consolas" panose="020B0609020204030204" pitchFamily="49" charset="0"/>
              </a:rPr>
              <a:t>)</a:t>
            </a:r>
            <a:br>
              <a:rPr dirty="0">
                <a:latin typeface="Consolas" panose="020B0609020204030204" pitchFamily="49" charset="0"/>
              </a:rPr>
            </a:br>
            <a:r>
              <a:rPr sz="1800" dirty="0">
                <a:latin typeface="Consolas" panose="020B0609020204030204" pitchFamily="49" charset="0"/>
              </a:rPr>
              <a:t>map </a:t>
            </a:r>
            <a:r>
              <a:rPr sz="18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+</a:t>
            </a:r>
            <a:r>
              <a:rPr sz="1800" dirty="0">
                <a:solidFill>
                  <a:srgbClr val="4070A0"/>
                </a:solidFill>
                <a:latin typeface="Consolas" panose="020B0609020204030204" pitchFamily="49" charset="0"/>
              </a:rPr>
              <a:t> </a:t>
            </a:r>
            <a:r>
              <a:rPr sz="1800" b="1" dirty="0" err="1">
                <a:solidFill>
                  <a:srgbClr val="99FF99"/>
                </a:solidFill>
                <a:latin typeface="Consolas" panose="020B0609020204030204" pitchFamily="49" charset="0"/>
              </a:rPr>
              <a:t>scale_fill_gradient</a:t>
            </a:r>
            <a:r>
              <a:rPr sz="1800" dirty="0">
                <a:latin typeface="Consolas" panose="020B0609020204030204" pitchFamily="49" charset="0"/>
              </a:rPr>
              <a:t>(</a:t>
            </a:r>
            <a:r>
              <a:rPr sz="1800" dirty="0">
                <a:solidFill>
                  <a:srgbClr val="FF0000"/>
                </a:solidFill>
                <a:latin typeface="Consolas" panose="020B0609020204030204" pitchFamily="49" charset="0"/>
              </a:rPr>
              <a:t>low = </a:t>
            </a:r>
            <a:r>
              <a:rPr sz="1800" dirty="0">
                <a:solidFill>
                  <a:srgbClr val="61D6FF"/>
                </a:solidFill>
                <a:latin typeface="Consolas" panose="020B0609020204030204" pitchFamily="49" charset="0"/>
              </a:rPr>
              <a:t>"white"</a:t>
            </a:r>
            <a:r>
              <a:rPr sz="1800" dirty="0">
                <a:latin typeface="Consolas" panose="020B0609020204030204" pitchFamily="49" charset="0"/>
              </a:rPr>
              <a:t>, </a:t>
            </a:r>
            <a:r>
              <a:rPr sz="1800" dirty="0">
                <a:solidFill>
                  <a:srgbClr val="FF0000"/>
                </a:solidFill>
                <a:latin typeface="Consolas" panose="020B0609020204030204" pitchFamily="49" charset="0"/>
              </a:rPr>
              <a:t>high =</a:t>
            </a:r>
            <a:r>
              <a:rPr sz="1800" dirty="0">
                <a:latin typeface="Consolas" panose="020B0609020204030204" pitchFamily="49" charset="0"/>
              </a:rPr>
              <a:t> </a:t>
            </a:r>
            <a:r>
              <a:rPr sz="1800" dirty="0">
                <a:solidFill>
                  <a:srgbClr val="61D6FF"/>
                </a:solidFill>
                <a:latin typeface="Consolas" panose="020B0609020204030204" pitchFamily="49" charset="0"/>
              </a:rPr>
              <a:t>"</a:t>
            </a:r>
            <a:r>
              <a:rPr lang="en-US" sz="1800" dirty="0">
                <a:solidFill>
                  <a:srgbClr val="61D6FF"/>
                </a:solidFill>
                <a:latin typeface="Consolas" panose="020B0609020204030204" pitchFamily="49" charset="0"/>
              </a:rPr>
              <a:t>blue</a:t>
            </a:r>
            <a:r>
              <a:rPr sz="1800" dirty="0">
                <a:solidFill>
                  <a:srgbClr val="61D6FF"/>
                </a:solidFill>
                <a:latin typeface="Consolas" panose="020B0609020204030204" pitchFamily="49" charset="0"/>
              </a:rPr>
              <a:t>"</a:t>
            </a:r>
            <a:r>
              <a:rPr sz="1800" dirty="0">
                <a:latin typeface="Consolas" panose="020B0609020204030204" pitchFamily="49" charset="0"/>
              </a:rPr>
              <a:t>)</a:t>
            </a: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EC652E3-186B-4CA0-B0B6-06B3763D2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 of London Sports Participation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8688FEE-B422-468D-BB6A-0725207EBD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98264" y="1336675"/>
            <a:ext cx="7609760" cy="5065713"/>
          </a:xfrm>
          <a:prstGeom prst="rect">
            <a:avLst/>
          </a:prstGeom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C0BEE4-2F66-4227-8D72-73A8932ACC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Creating interactive maps with Leaflet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lvl="1"/>
            <a:r>
              <a:rPr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Leaf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l</a:t>
            </a:r>
            <a:r>
              <a:rPr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et </a:t>
            </a:r>
            <a:r>
              <a:rPr dirty="0"/>
              <a:t>is the worlds premier web mapping system, serving hundreds of thousands of maps worldwide each day.</a:t>
            </a:r>
          </a:p>
          <a:p>
            <a:pPr lvl="1"/>
            <a:r>
              <a:rPr dirty="0"/>
              <a:t>The JavaScript library actively developed at github.com/</a:t>
            </a:r>
            <a:r>
              <a:rPr dirty="0" err="1"/>
              <a:t>Leafiet</a:t>
            </a:r>
            <a:r>
              <a:rPr dirty="0"/>
              <a:t>/</a:t>
            </a:r>
            <a:r>
              <a:rPr dirty="0" err="1"/>
              <a:t>Leafiet</a:t>
            </a:r>
            <a:r>
              <a:rPr dirty="0"/>
              <a:t>, has a strong user community.</a:t>
            </a:r>
          </a:p>
          <a:p>
            <a:pPr lvl="1"/>
            <a:r>
              <a:rPr dirty="0"/>
              <a:t>It is fast, powerful and easy to learn.</a:t>
            </a:r>
          </a:p>
          <a:p>
            <a:pPr lvl="1"/>
            <a:r>
              <a:rPr dirty="0"/>
              <a:t>The </a:t>
            </a:r>
            <a:r>
              <a:rPr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leaf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l</a:t>
            </a:r>
            <a:r>
              <a:rPr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et </a:t>
            </a:r>
            <a:r>
              <a:rPr dirty="0"/>
              <a:t>package creates interactive web maps in few lines of code.</a:t>
            </a:r>
          </a:p>
          <a:p>
            <a:pPr lvl="1"/>
            <a:r>
              <a:rPr dirty="0"/>
              <a:t>One of the exciting things about the package is its tight integration with the R package for interactive on-line visualisation, shiny.</a:t>
            </a:r>
          </a:p>
          <a:p>
            <a:pPr lvl="1"/>
            <a:r>
              <a:rPr dirty="0"/>
              <a:t>Used together, these allow R to act as a complete map-serving platform, to compete with the likes of GeoServer!</a:t>
            </a:r>
          </a:p>
          <a:p>
            <a:pPr lvl="1"/>
            <a:r>
              <a:rPr dirty="0"/>
              <a:t>For more information on </a:t>
            </a:r>
            <a:r>
              <a:rPr dirty="0" err="1"/>
              <a:t>rstudio</a:t>
            </a:r>
            <a:r>
              <a:rPr dirty="0"/>
              <a:t>/</a:t>
            </a:r>
            <a:r>
              <a:rPr dirty="0" err="1"/>
              <a:t>leafiet</a:t>
            </a:r>
            <a:r>
              <a:rPr dirty="0"/>
              <a:t>, see rstudio.github.io/</a:t>
            </a:r>
            <a:r>
              <a:rPr dirty="0" err="1"/>
              <a:t>leafiet</a:t>
            </a:r>
            <a:r>
              <a:rPr dirty="0"/>
              <a:t>/ and the following on-line tutorial: robinlovelace.net/r/2015/02/01/leafiet-r-package.html.</a:t>
            </a: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33FA36-0B92-4C67-91A1-618018DC98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Generate Map from lnd84.rds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61963" indent="0">
              <a:buNone/>
            </a:pPr>
            <a:r>
              <a:rPr sz="1800" b="1" dirty="0">
                <a:solidFill>
                  <a:srgbClr val="99FF99"/>
                </a:solidFill>
                <a:latin typeface="Consolas" panose="020B0609020204030204" pitchFamily="49" charset="0"/>
              </a:rPr>
              <a:t>library</a:t>
            </a:r>
            <a:r>
              <a:rPr sz="1800" dirty="0">
                <a:latin typeface="Consolas" panose="020B0609020204030204" pitchFamily="49" charset="0"/>
              </a:rPr>
              <a:t>(leaflet)</a:t>
            </a:r>
            <a:br>
              <a:rPr dirty="0">
                <a:latin typeface="Consolas" panose="020B0609020204030204" pitchFamily="49" charset="0"/>
              </a:rPr>
            </a:br>
            <a:r>
              <a:rPr sz="1800" dirty="0">
                <a:latin typeface="Consolas" panose="020B0609020204030204" pitchFamily="49" charset="0"/>
              </a:rPr>
              <a:t>lnd84 &lt;-</a:t>
            </a:r>
            <a:r>
              <a:rPr sz="1800" dirty="0">
                <a:solidFill>
                  <a:srgbClr val="4070A0"/>
                </a:solidFill>
                <a:latin typeface="Consolas" panose="020B0609020204030204" pitchFamily="49" charset="0"/>
              </a:rPr>
              <a:t> </a:t>
            </a:r>
            <a:r>
              <a:rPr sz="1800" b="1" dirty="0" err="1">
                <a:solidFill>
                  <a:srgbClr val="99FF99"/>
                </a:solidFill>
                <a:latin typeface="Consolas" panose="020B0609020204030204" pitchFamily="49" charset="0"/>
              </a:rPr>
              <a:t>readRDS</a:t>
            </a:r>
            <a:r>
              <a:rPr sz="1800" dirty="0">
                <a:latin typeface="Consolas" panose="020B0609020204030204" pitchFamily="49" charset="0"/>
              </a:rPr>
              <a:t>(</a:t>
            </a:r>
            <a:r>
              <a:rPr sz="1800" dirty="0">
                <a:solidFill>
                  <a:srgbClr val="61D6FF"/>
                </a:solidFill>
                <a:latin typeface="Consolas" panose="020B0609020204030204" pitchFamily="49" charset="0"/>
              </a:rPr>
              <a:t>'C:/Users/jeff/Documents/Crime Analysis/Creating-maps-in-R-master/data/lnd84.Rds'</a:t>
            </a:r>
            <a:r>
              <a:rPr sz="1800" dirty="0">
                <a:latin typeface="Consolas" panose="020B0609020204030204" pitchFamily="49" charset="0"/>
              </a:rPr>
              <a:t>)</a:t>
            </a:r>
            <a:br>
              <a:rPr dirty="0">
                <a:latin typeface="Consolas" panose="020B0609020204030204" pitchFamily="49" charset="0"/>
              </a:rPr>
            </a:br>
            <a:r>
              <a:rPr sz="1800" b="1" dirty="0">
                <a:solidFill>
                  <a:srgbClr val="99FF99"/>
                </a:solidFill>
                <a:latin typeface="Consolas" panose="020B0609020204030204" pitchFamily="49" charset="0"/>
              </a:rPr>
              <a:t>leaflet</a:t>
            </a:r>
            <a:r>
              <a:rPr sz="1800" dirty="0">
                <a:latin typeface="Consolas" panose="020B0609020204030204" pitchFamily="49" charset="0"/>
              </a:rPr>
              <a:t>() </a:t>
            </a:r>
            <a:r>
              <a:rPr sz="18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%&gt;% </a:t>
            </a:r>
            <a:br>
              <a:rPr dirty="0">
                <a:latin typeface="Consolas" panose="020B0609020204030204" pitchFamily="49" charset="0"/>
              </a:rPr>
            </a:br>
            <a:r>
              <a:rPr sz="1800" dirty="0">
                <a:solidFill>
                  <a:srgbClr val="4070A0"/>
                </a:solidFill>
                <a:latin typeface="Consolas" panose="020B0609020204030204" pitchFamily="49" charset="0"/>
              </a:rPr>
              <a:t>  </a:t>
            </a:r>
            <a:r>
              <a:rPr sz="1800" b="1" dirty="0" err="1">
                <a:solidFill>
                  <a:srgbClr val="99FF99"/>
                </a:solidFill>
                <a:latin typeface="Consolas" panose="020B0609020204030204" pitchFamily="49" charset="0"/>
              </a:rPr>
              <a:t>addTiles</a:t>
            </a:r>
            <a:r>
              <a:rPr sz="1800" dirty="0">
                <a:latin typeface="Consolas" panose="020B0609020204030204" pitchFamily="49" charset="0"/>
              </a:rPr>
              <a:t>() </a:t>
            </a:r>
            <a:r>
              <a:rPr sz="18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%&gt;% </a:t>
            </a:r>
            <a:br>
              <a:rPr dirty="0">
                <a:latin typeface="Consolas" panose="020B0609020204030204" pitchFamily="49" charset="0"/>
              </a:rPr>
            </a:br>
            <a:r>
              <a:rPr sz="1800" dirty="0">
                <a:solidFill>
                  <a:srgbClr val="4070A0"/>
                </a:solidFill>
                <a:latin typeface="Consolas" panose="020B0609020204030204" pitchFamily="49" charset="0"/>
              </a:rPr>
              <a:t>  </a:t>
            </a:r>
            <a:r>
              <a:rPr sz="1800" b="1" dirty="0" err="1">
                <a:solidFill>
                  <a:srgbClr val="99FF99"/>
                </a:solidFill>
                <a:latin typeface="Consolas" panose="020B0609020204030204" pitchFamily="49" charset="0"/>
              </a:rPr>
              <a:t>addPolygons</a:t>
            </a:r>
            <a:r>
              <a:rPr sz="1800" dirty="0">
                <a:latin typeface="Consolas" panose="020B0609020204030204" pitchFamily="49" charset="0"/>
              </a:rPr>
              <a:t>(</a:t>
            </a:r>
            <a:r>
              <a:rPr sz="1800" dirty="0">
                <a:solidFill>
                  <a:srgbClr val="902000"/>
                </a:solidFill>
                <a:latin typeface="Consolas" panose="020B0609020204030204" pitchFamily="49" charset="0"/>
              </a:rPr>
              <a:t>data =</a:t>
            </a:r>
            <a:r>
              <a:rPr sz="1800" dirty="0">
                <a:latin typeface="Consolas" panose="020B0609020204030204" pitchFamily="49" charset="0"/>
              </a:rPr>
              <a:t> lnd84)</a:t>
            </a: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BEF98EC-CDAC-49CC-948E-FE9DD9631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Map from lnd84.rds</a:t>
            </a:r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E79CD0D-18F7-46CB-9D30-D9C7F596DC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25074" y="1336675"/>
            <a:ext cx="5956140" cy="506571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Analytics_World">
  <a:themeElements>
    <a:clrScheme name="Custom 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D8D8D8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nalytics_World" id="{0D0CA6F4-4249-491F-90A1-38D2E759BAFB}" vid="{73C02A8C-8EF0-4E7B-9EF2-CA7EFEB1E56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Analytics_World</Template>
  <TotalTime>205</TotalTime>
  <Words>5109</Words>
  <Application>Microsoft Office PowerPoint</Application>
  <PresentationFormat>Widescreen</PresentationFormat>
  <Paragraphs>492</Paragraphs>
  <Slides>106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106</vt:i4>
      </vt:variant>
    </vt:vector>
  </HeadingPairs>
  <TitlesOfParts>
    <vt:vector size="113" baseType="lpstr">
      <vt:lpstr>Arial</vt:lpstr>
      <vt:lpstr>Calibri</vt:lpstr>
      <vt:lpstr>Calibri Light</vt:lpstr>
      <vt:lpstr>Consolas</vt:lpstr>
      <vt:lpstr>Courier</vt:lpstr>
      <vt:lpstr>Wingdings</vt:lpstr>
      <vt:lpstr>Analytics_World</vt:lpstr>
      <vt:lpstr>Data Analytics – Lesson 19 Mapping &amp; Population Analysis</vt:lpstr>
      <vt:lpstr>Problem Description</vt:lpstr>
      <vt:lpstr>Package Descriptions</vt:lpstr>
      <vt:lpstr>Create a New Project</vt:lpstr>
      <vt:lpstr>Load the London Sport Data Using readOGR</vt:lpstr>
      <vt:lpstr>Explore the Output</vt:lpstr>
      <vt:lpstr>Show the Data in a Table</vt:lpstr>
      <vt:lpstr>Check the Classes in the Data Slot</vt:lpstr>
      <vt:lpstr>Further Exploration</vt:lpstr>
      <vt:lpstr>Visualize the Data</vt:lpstr>
      <vt:lpstr>Visualize the Data</vt:lpstr>
      <vt:lpstr>Square Brackets</vt:lpstr>
      <vt:lpstr>Comment on Code</vt:lpstr>
      <vt:lpstr>The Geometry Slot</vt:lpstr>
      <vt:lpstr>Zones with High Sports Participation</vt:lpstr>
      <vt:lpstr>The Geometry Plot</vt:lpstr>
      <vt:lpstr>The Geometry Plot</vt:lpstr>
      <vt:lpstr>Geographic Centroids - Method 1</vt:lpstr>
      <vt:lpstr>Geographic Centroids - Method 2</vt:lpstr>
      <vt:lpstr>Plot of London Centroid &amp; Buffer Zone</vt:lpstr>
      <vt:lpstr>Selecting Quadrants</vt:lpstr>
      <vt:lpstr>Test for NE Quadrant Inclusion</vt:lpstr>
      <vt:lpstr>Test for SE Quadrant Inclusion</vt:lpstr>
      <vt:lpstr>Test for NW Quadrant Inclusion</vt:lpstr>
      <vt:lpstr>Test for SW Quadrant Inclusion</vt:lpstr>
      <vt:lpstr>Plot Quadrants with Colors</vt:lpstr>
      <vt:lpstr>London Quadrant Plot</vt:lpstr>
      <vt:lpstr>Plot with SE Quadrant Colored &amp; add Gridlines</vt:lpstr>
      <vt:lpstr>London Northeast Quadrant</vt:lpstr>
      <vt:lpstr>Create and Modify Spatial Data</vt:lpstr>
      <vt:lpstr>Creating New Data</vt:lpstr>
      <vt:lpstr>Creating New Spatial Data</vt:lpstr>
      <vt:lpstr>Spatial Data Constraints</vt:lpstr>
      <vt:lpstr>Comments on Spatial Objects</vt:lpstr>
      <vt:lpstr>Projections: setting and transforming CRS in R</vt:lpstr>
      <vt:lpstr>CSRs and EPSG codes.</vt:lpstr>
      <vt:lpstr>Using spTransform</vt:lpstr>
      <vt:lpstr>Removing Objects</vt:lpstr>
      <vt:lpstr>Attribute Joins</vt:lpstr>
      <vt:lpstr>Joining Non-Spatial Data</vt:lpstr>
      <vt:lpstr>Create and Look at New crime_data Object</vt:lpstr>
      <vt:lpstr>Extract “Theft &amp; Handling” Crimes</vt:lpstr>
      <vt:lpstr>Aggregate the Crime Count by District</vt:lpstr>
      <vt:lpstr>Exploration Comments</vt:lpstr>
      <vt:lpstr>London Boroughs</vt:lpstr>
      <vt:lpstr>Check for Matching Row Names</vt:lpstr>
      <vt:lpstr>Return Rows which do not Match</vt:lpstr>
      <vt:lpstr>Check for NULLs</vt:lpstr>
      <vt:lpstr>Joining Spatial and Non-Spatial Tables</vt:lpstr>
      <vt:lpstr>Join the Tables</vt:lpstr>
      <vt:lpstr>Explore the New Dataset</vt:lpstr>
      <vt:lpstr>Plot a Basic Map</vt:lpstr>
      <vt:lpstr>Plot an Enhanced Map</vt:lpstr>
      <vt:lpstr>Tmap Plot of London</vt:lpstr>
      <vt:lpstr>Clipping and Spatial Joins</vt:lpstr>
      <vt:lpstr>Create New Stations Object Using a Shapefile</vt:lpstr>
      <vt:lpstr>The proj4string() Function</vt:lpstr>
      <vt:lpstr>Create Reprojected Stations Object</vt:lpstr>
      <vt:lpstr>Commenst on Stations Objects</vt:lpstr>
      <vt:lpstr>Station Symbols</vt:lpstr>
      <vt:lpstr>Comments on the Code</vt:lpstr>
      <vt:lpstr>Viewing the Summary</vt:lpstr>
      <vt:lpstr>Spatial aggregation</vt:lpstr>
      <vt:lpstr>Comments about the Code</vt:lpstr>
      <vt:lpstr>Extract the Raw Count Data</vt:lpstr>
      <vt:lpstr>Spatial Implementation of aggregate</vt:lpstr>
      <vt:lpstr>Analyze and Plot the Result</vt:lpstr>
      <vt:lpstr>Levels Plot</vt:lpstr>
      <vt:lpstr>Comments on the Plot</vt:lpstr>
      <vt:lpstr>Adding Tube and Train Stations</vt:lpstr>
      <vt:lpstr>Adding symbols for tube and train stations</vt:lpstr>
      <vt:lpstr>Format the Legend</vt:lpstr>
      <vt:lpstr>Tube and Train Stations with Legend</vt:lpstr>
      <vt:lpstr>Tube and Train Station Output</vt:lpstr>
      <vt:lpstr>Comments on the Code</vt:lpstr>
      <vt:lpstr>Making maps with tmap</vt:lpstr>
      <vt:lpstr>Plot Partic_Per</vt:lpstr>
      <vt:lpstr>Plot Partic_Per and Pop_2001</vt:lpstr>
      <vt:lpstr>Plot Partic_Per and Pop_2001</vt:lpstr>
      <vt:lpstr>Comments on the Plot</vt:lpstr>
      <vt:lpstr>Enhance the Plot</vt:lpstr>
      <vt:lpstr>Plot Burroughs with Populations</vt:lpstr>
      <vt:lpstr>Create a Basemap</vt:lpstr>
      <vt:lpstr>Transform the coordinate reference system</vt:lpstr>
      <vt:lpstr>Generate the Plot</vt:lpstr>
      <vt:lpstr>Basemap Plot</vt:lpstr>
      <vt:lpstr>Alternatives</vt:lpstr>
      <vt:lpstr>Making Maps with ggmap</vt:lpstr>
      <vt:lpstr>Create a Scatter Plot</vt:lpstr>
      <vt:lpstr>Scatterplot with Population and Labels</vt:lpstr>
      <vt:lpstr>Comments about Layers</vt:lpstr>
      <vt:lpstr>Creating Dataframes</vt:lpstr>
      <vt:lpstr>The Fortify Function</vt:lpstr>
      <vt:lpstr>Attribute Information</vt:lpstr>
      <vt:lpstr>Plotting the New Object</vt:lpstr>
      <vt:lpstr>Plot of London Sports Participation</vt:lpstr>
      <vt:lpstr>Creating interactive maps with Leaflet</vt:lpstr>
      <vt:lpstr>Generate Map from lnd84.rds</vt:lpstr>
      <vt:lpstr>Map from lnd84.rds</vt:lpstr>
      <vt:lpstr>Advanced Task: Faceting for Maps</vt:lpstr>
      <vt:lpstr>Tidy up the data</vt:lpstr>
      <vt:lpstr>Comments on Tidy</vt:lpstr>
      <vt:lpstr>Merge the Population Data</vt:lpstr>
      <vt:lpstr>Rename the date variable</vt:lpstr>
      <vt:lpstr>Use Faceting to Produce One Map per year</vt:lpstr>
      <vt:lpstr>London Sports Participation Map for Each Year</vt:lpstr>
    </vt:vector>
  </TitlesOfParts>
  <LinksUpToDate>false</LinksUpToDate>
  <SharedDoc>false</SharedDoc>
  <HyperlinksChanged>false</HyperlinksChanged>
  <AppVersion>16.0000</AppVersion>
</Properties>
</file>

<file path=docProps/app0.xml><?xml version="1.0" encoding="utf-8"?>
<Properties xmlns="http://schemas.openxmlformats.org/officeDocument/2006/extended-properties" xmlns:vt="http://schemas.openxmlformats.org/officeDocument/2006/docPropsVTypes">
  <TotalTime>1</TotalTime>
  <Words>26</Words>
  <Application>Microsoft Office PowerPoint</Application>
  <PresentationFormat>On-screen Show (4:3)</PresentationFormat>
  <Paragraphs>10</Paragraphs>
  <Slides>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5" baseType="lpstr">
      <vt:lpstr>Arial</vt:lpstr>
      <vt:lpstr>Calibri</vt:lpstr>
      <vt:lpstr>Office Theme</vt:lpstr>
      <vt:lpstr>Title</vt:lpstr>
      <vt:lpstr>Slide Title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Mapping &amp; Population Analyis with R</dc:title>
  <dc:creator>Dr. Jeffrey Strickland</dc:creator>
  <cp:keywords/>
  <cp:lastModifiedBy>Strickland Jeffrey</cp:lastModifiedBy>
  <cp:revision>27</cp:revision>
  <dcterms:created xsi:type="dcterms:W3CDTF">2018-08-27T20:01:14Z</dcterms:created>
  <dcterms:modified xsi:type="dcterms:W3CDTF">2018-08-27T23:36:14Z</dcterms:modified>
</cp:coreProperties>
</file>